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75" r:id="rId2"/>
    <p:sldId id="256" r:id="rId3"/>
    <p:sldId id="257" r:id="rId4"/>
    <p:sldId id="264" r:id="rId5"/>
    <p:sldId id="258" r:id="rId6"/>
    <p:sldId id="260" r:id="rId7"/>
    <p:sldId id="261" r:id="rId8"/>
    <p:sldId id="262" r:id="rId9"/>
    <p:sldId id="263" r:id="rId10"/>
    <p:sldId id="266" r:id="rId11"/>
    <p:sldId id="265"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3" r:id="rId27"/>
    <p:sldId id="285" r:id="rId28"/>
    <p:sldId id="284"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49"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3023"/>
            <a:ext cx="9190058" cy="6957392"/>
          </a:xfrm>
          <a:prstGeom prst="rect">
            <a:avLst/>
          </a:prstGeom>
        </p:spPr>
      </p:pic>
      <p:sp>
        <p:nvSpPr>
          <p:cNvPr id="2" name="Titolo 1"/>
          <p:cNvSpPr>
            <a:spLocks noGrp="1"/>
          </p:cNvSpPr>
          <p:nvPr>
            <p:ph type="ctrTitle" hasCustomPrompt="1"/>
          </p:nvPr>
        </p:nvSpPr>
        <p:spPr>
          <a:xfrm>
            <a:off x="3881616" y="3068960"/>
            <a:ext cx="5338138" cy="1470025"/>
          </a:xfrm>
          <a:prstGeom prst="rect">
            <a:avLst/>
          </a:prstGeom>
        </p:spPr>
        <p:txBody>
          <a:bodyPr/>
          <a:lstStyle>
            <a:lvl1pPr>
              <a:defRPr sz="8000">
                <a:latin typeface="+mn-lt"/>
              </a:defRPr>
            </a:lvl1pPr>
          </a:lstStyle>
          <a:p>
            <a:r>
              <a:rPr lang="it-IT" dirty="0" smtClean="0"/>
              <a:t>TITOLO</a:t>
            </a:r>
            <a:endParaRPr lang="it-IT" dirty="0"/>
          </a:p>
        </p:txBody>
      </p:sp>
    </p:spTree>
    <p:extLst>
      <p:ext uri="{BB962C8B-B14F-4D97-AF65-F5344CB8AC3E}">
        <p14:creationId xmlns:p14="http://schemas.microsoft.com/office/powerpoint/2010/main" val="37757461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ntestazione sezione">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197634" y="0"/>
            <a:ext cx="1945068" cy="6858000"/>
          </a:xfrm>
          <a:prstGeom prst="rect">
            <a:avLst/>
          </a:prstGeom>
        </p:spPr>
      </p:pic>
    </p:spTree>
    <p:extLst>
      <p:ext uri="{BB962C8B-B14F-4D97-AF65-F5344CB8AC3E}">
        <p14:creationId xmlns:p14="http://schemas.microsoft.com/office/powerpoint/2010/main" val="3706422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Diapositiva titolo">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3023"/>
            <a:ext cx="9190058" cy="6957392"/>
          </a:xfrm>
          <a:prstGeom prst="rect">
            <a:avLst/>
          </a:prstGeom>
        </p:spPr>
      </p:pic>
      <p:sp>
        <p:nvSpPr>
          <p:cNvPr id="2" name="Titolo 1"/>
          <p:cNvSpPr>
            <a:spLocks noGrp="1"/>
          </p:cNvSpPr>
          <p:nvPr>
            <p:ph type="ctrTitle" hasCustomPrompt="1"/>
          </p:nvPr>
        </p:nvSpPr>
        <p:spPr>
          <a:xfrm>
            <a:off x="3881616" y="3068960"/>
            <a:ext cx="5338138" cy="1470025"/>
          </a:xfrm>
          <a:prstGeom prst="rect">
            <a:avLst/>
          </a:prstGeom>
        </p:spPr>
        <p:txBody>
          <a:bodyPr/>
          <a:lstStyle>
            <a:lvl1pPr>
              <a:defRPr sz="8000">
                <a:latin typeface="+mn-lt"/>
              </a:defRPr>
            </a:lvl1pPr>
          </a:lstStyle>
          <a:p>
            <a:r>
              <a:rPr lang="it-IT" dirty="0" smtClean="0"/>
              <a:t>TITOLO</a:t>
            </a:r>
            <a:endParaRPr lang="it-IT" dirty="0"/>
          </a:p>
        </p:txBody>
      </p:sp>
    </p:spTree>
    <p:extLst>
      <p:ext uri="{BB962C8B-B14F-4D97-AF65-F5344CB8AC3E}">
        <p14:creationId xmlns:p14="http://schemas.microsoft.com/office/powerpoint/2010/main" val="37757461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Intestazione sezione">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197634" y="0"/>
            <a:ext cx="1945068" cy="6858000"/>
          </a:xfrm>
          <a:prstGeom prst="rect">
            <a:avLst/>
          </a:prstGeom>
        </p:spPr>
      </p:pic>
    </p:spTree>
    <p:extLst>
      <p:ext uri="{BB962C8B-B14F-4D97-AF65-F5344CB8AC3E}">
        <p14:creationId xmlns:p14="http://schemas.microsoft.com/office/powerpoint/2010/main" val="3706422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304136" cy="6858000"/>
          </a:xfrm>
          <a:prstGeom prst="rect">
            <a:avLst/>
          </a:prstGeom>
        </p:spPr>
      </p:pic>
    </p:spTree>
    <p:extLst>
      <p:ext uri="{BB962C8B-B14F-4D97-AF65-F5344CB8AC3E}">
        <p14:creationId xmlns:p14="http://schemas.microsoft.com/office/powerpoint/2010/main" val="22296775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304136" cy="6858000"/>
          </a:xfrm>
          <a:prstGeom prst="rect">
            <a:avLst/>
          </a:prstGeom>
        </p:spPr>
      </p:pic>
    </p:spTree>
    <p:extLst>
      <p:ext uri="{BB962C8B-B14F-4D97-AF65-F5344CB8AC3E}">
        <p14:creationId xmlns:p14="http://schemas.microsoft.com/office/powerpoint/2010/main" val="22296775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Diapositiva titolo">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3023"/>
            <a:ext cx="9190058" cy="6957392"/>
          </a:xfrm>
          <a:prstGeom prst="rect">
            <a:avLst/>
          </a:prstGeom>
        </p:spPr>
      </p:pic>
      <p:sp>
        <p:nvSpPr>
          <p:cNvPr id="2" name="Titolo 1"/>
          <p:cNvSpPr>
            <a:spLocks noGrp="1"/>
          </p:cNvSpPr>
          <p:nvPr>
            <p:ph type="ctrTitle" hasCustomPrompt="1"/>
          </p:nvPr>
        </p:nvSpPr>
        <p:spPr>
          <a:xfrm>
            <a:off x="3881616" y="3068960"/>
            <a:ext cx="5338138" cy="1470025"/>
          </a:xfrm>
          <a:prstGeom prst="rect">
            <a:avLst/>
          </a:prstGeom>
        </p:spPr>
        <p:txBody>
          <a:bodyPr/>
          <a:lstStyle>
            <a:lvl1pPr>
              <a:defRPr sz="8000">
                <a:latin typeface="+mn-lt"/>
              </a:defRPr>
            </a:lvl1pPr>
          </a:lstStyle>
          <a:p>
            <a:r>
              <a:rPr lang="it-IT" dirty="0" smtClean="0"/>
              <a:t>TITOLO</a:t>
            </a:r>
            <a:endParaRPr lang="it-IT" dirty="0"/>
          </a:p>
        </p:txBody>
      </p:sp>
    </p:spTree>
    <p:extLst>
      <p:ext uri="{BB962C8B-B14F-4D97-AF65-F5344CB8AC3E}">
        <p14:creationId xmlns:p14="http://schemas.microsoft.com/office/powerpoint/2010/main" val="37757461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304136" cy="6858000"/>
          </a:xfrm>
          <a:prstGeom prst="rect">
            <a:avLst/>
          </a:prstGeom>
        </p:spPr>
      </p:pic>
    </p:spTree>
    <p:extLst>
      <p:ext uri="{BB962C8B-B14F-4D97-AF65-F5344CB8AC3E}">
        <p14:creationId xmlns:p14="http://schemas.microsoft.com/office/powerpoint/2010/main" val="22296775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Intestazione sezione">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197634" y="0"/>
            <a:ext cx="1945068" cy="6858000"/>
          </a:xfrm>
          <a:prstGeom prst="rect">
            <a:avLst/>
          </a:prstGeom>
        </p:spPr>
      </p:pic>
    </p:spTree>
    <p:extLst>
      <p:ext uri="{BB962C8B-B14F-4D97-AF65-F5344CB8AC3E}">
        <p14:creationId xmlns:p14="http://schemas.microsoft.com/office/powerpoint/2010/main" val="3706422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Due contenuti">
    <p:spTree>
      <p:nvGrpSpPr>
        <p:cNvPr id="1" name=""/>
        <p:cNvGrpSpPr/>
        <p:nvPr/>
      </p:nvGrpSpPr>
      <p:grpSpPr>
        <a:xfrm>
          <a:off x="0" y="0"/>
          <a:ext cx="0" cy="0"/>
          <a:chOff x="0" y="0"/>
          <a:chExt cx="0" cy="0"/>
        </a:xfrm>
      </p:grpSpPr>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5590903"/>
            <a:ext cx="9144000" cy="1261214"/>
          </a:xfrm>
          <a:prstGeom prst="rect">
            <a:avLst/>
          </a:prstGeom>
          <a:noFill/>
          <a:ln>
            <a:noFill/>
          </a:ln>
        </p:spPr>
      </p:pic>
    </p:spTree>
    <p:extLst>
      <p:ext uri="{BB962C8B-B14F-4D97-AF65-F5344CB8AC3E}">
        <p14:creationId xmlns:p14="http://schemas.microsoft.com/office/powerpoint/2010/main" val="318809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Intestazione sezione">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197634" y="0"/>
            <a:ext cx="1945068" cy="6858000"/>
          </a:xfrm>
          <a:prstGeom prst="rect">
            <a:avLst/>
          </a:prstGeom>
        </p:spPr>
      </p:pic>
    </p:spTree>
    <p:extLst>
      <p:ext uri="{BB962C8B-B14F-4D97-AF65-F5344CB8AC3E}">
        <p14:creationId xmlns:p14="http://schemas.microsoft.com/office/powerpoint/2010/main" val="3706422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665CA45-F5A2-4B96-9BCE-AC091E915685}" type="datetimeFigureOut">
              <a:rPr lang="it-IT" smtClean="0"/>
              <a:t>30/03/2013</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0664F64-2555-479E-A30A-798AC7DD66FB}"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it/url?sa=i&amp;rct=j&amp;q=maternit%C3%A0+di+maria&amp;source=images&amp;cd=&amp;cad=rja&amp;docid=VMtRr7zGuvgCWM&amp;tbnid=U20UX8lX_wNwZM:&amp;ved=0CAUQjRw&amp;url=http://www.rimini.com/luoghi-da-visitare/santuario-di-valliano--secxv----s-maria-succurrente.php&amp;ei=U9FKUaSWH4irOu2tgeAF&amp;bvm=bv.44158598,d.ZWU&amp;psig=AFQjCNGQqFM5ad17JXVK01nfuX2IAW5wjw&amp;ust=1363944126962189" TargetMode="External"/><Relationship Id="rId1" Type="http://schemas.openxmlformats.org/officeDocument/2006/relationships/slideLayout" Target="../slideLayouts/slideLayout1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it/url?sa=i&amp;rct=j&amp;q=resurrexit&amp;source=images&amp;cd=&amp;cad=rja&amp;docid=sSgteyYKyf1ypM&amp;tbnid=qF-mA2iMD-ZoNM:&amp;ved=0CAUQjRw&amp;url=http://naturalistaincucina.blogspot.com/2011/04/s-pasqua-2011-auguri.html&amp;ei=IltNUZ_AM8XrOuyugdAH&amp;bvm=bv.44158598,d.bGE&amp;psig=AFQjCNHy9LpQR11-9SUd7VFE0EttVK0Fbg&amp;ust=1364110397707830"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lydiapurpuraria.files.wordpress.com/2011/06/37-giotto-ascension.jpg"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it/url?sa=i&amp;rct=j&amp;q=giudizio+universale&amp;source=images&amp;cd=&amp;cad=rja&amp;docid=vvpivmju-IFNKM&amp;tbnid=4HBry5ZpIHs8qM:&amp;ved=0CAUQjRw&amp;url=http://www.vaticanotours.com/giudizio-cappella-sistina.html&amp;ei=KnBLUeSnJcabO-DBgdgN&amp;psig=AFQjCNE6_lGshB37kM87jkLDa3U0aHotQw&amp;ust=1363984777004907"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it/url?sa=i&amp;rct=j&amp;q=comunione+dei+santi&amp;source=images&amp;cd=&amp;cad=rja&amp;docid=vYG3JRW9nr-ApM&amp;tbnid=bUBpqgtbzmnA2M:&amp;ved=0CAUQjRw&amp;url=http://www.it.josemariaescriva.info/articolo/la-comunione-dei-santi-escriva-opus-dei&amp;ei=IhBMUdvKL422PcmEgdAO&amp;bvm=bv.44158598,d.ZWU&amp;psig=AFQjCNGNzX_9Tt9NM347CNINTBlcaY0a-w&amp;ust=1364025744682980" TargetMode="Externa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it/url?sa=i&amp;rct=j&amp;q=resurrezione+della+carne+signorelli&amp;source=images&amp;cd=&amp;cad=rja&amp;docid=yrB4nXiIRWSOwM&amp;tbnid=QyVvcJCLA22-sM:&amp;ved=0CAUQjRw&amp;url=http://www.iltesoro.org/2011/04/preghiera-di-un-prete-che-vuole.html&amp;ei=jfpLUcWxI47dPd-1gKAO&amp;bvm=bv.44158598,d.ZWU&amp;psig=AFQjCNGhb0uzjd5fM7ubq0YPmx5z9darsw&amp;ust=1364019832766673" TargetMode="Externa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it/url?sa=i&amp;rct=j&amp;q=comunione+dei+santi&amp;source=images&amp;cd=&amp;cad=rja&amp;docid=WP76n_SNo-30AM&amp;tbnid=TjZeve45ULGvAM:&amp;ved=0CAUQjRw&amp;url=http://chisinasconde.blogspot.com/2011/10/tutti-i-santi.html&amp;ei=SBBMUf2qHcfYOfPDgbAE&amp;bvm=bv.44158598,d.ZWU&amp;psig=AFQjCNGNzX_9Tt9NM347CNINTBlcaY0a-w&amp;ust=1364025744682980"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p:blipFill>
        <p:spPr>
          <a:xfrm>
            <a:off x="5858100" y="2636912"/>
            <a:ext cx="3024336" cy="3059812"/>
          </a:xfrm>
          <a:prstGeom prst="rect">
            <a:avLst/>
          </a:prstGeom>
          <a:ln>
            <a:noFill/>
          </a:ln>
          <a:effectLst>
            <a:outerShdw blurRad="292100" dist="139700" dir="2700000" algn="tl" rotWithShape="0">
              <a:srgbClr val="333333">
                <a:alpha val="65000"/>
              </a:srgbClr>
            </a:outerShdw>
          </a:effectLst>
          <a:scene3d>
            <a:camera prst="orthographicFront"/>
            <a:lightRig rig="sunset" dir="t"/>
          </a:scene3d>
          <a:sp3d/>
        </p:spPr>
      </p:pic>
    </p:spTree>
    <p:extLst>
      <p:ext uri="{BB962C8B-B14F-4D97-AF65-F5344CB8AC3E}">
        <p14:creationId xmlns:p14="http://schemas.microsoft.com/office/powerpoint/2010/main" val="8134973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6021288"/>
            <a:ext cx="8315033" cy="584775"/>
          </a:xfrm>
          <a:prstGeom prst="rect">
            <a:avLst/>
          </a:prstGeom>
        </p:spPr>
        <p:txBody>
          <a:bodyPr wrap="none">
            <a:spAutoFit/>
          </a:bodyPr>
          <a:lstStyle/>
          <a:p>
            <a:r>
              <a:rPr lang="it-IT" sz="3200" b="1" dirty="0">
                <a:solidFill>
                  <a:schemeClr val="accent6">
                    <a:lumMod val="20000"/>
                    <a:lumOff val="80000"/>
                  </a:schemeClr>
                </a:solidFill>
              </a:rPr>
              <a:t>e in Gesù Cristo, suo unico </a:t>
            </a:r>
            <a:r>
              <a:rPr lang="it-IT" sz="3200" b="1" dirty="0" smtClean="0">
                <a:solidFill>
                  <a:schemeClr val="accent6">
                    <a:lumMod val="20000"/>
                    <a:lumOff val="80000"/>
                  </a:schemeClr>
                </a:solidFill>
              </a:rPr>
              <a:t>Figlio, nostro Signore</a:t>
            </a:r>
            <a:endParaRPr lang="it-IT" sz="3200" dirty="0">
              <a:solidFill>
                <a:schemeClr val="accent6">
                  <a:lumMod val="20000"/>
                  <a:lumOff val="80000"/>
                </a:schemeClr>
              </a:solidFill>
            </a:endParaRPr>
          </a:p>
        </p:txBody>
      </p:sp>
      <p:sp>
        <p:nvSpPr>
          <p:cNvPr id="2" name="Rettangolo 1"/>
          <p:cNvSpPr/>
          <p:nvPr/>
        </p:nvSpPr>
        <p:spPr>
          <a:xfrm>
            <a:off x="179512" y="188640"/>
            <a:ext cx="8856984" cy="1569660"/>
          </a:xfrm>
          <a:prstGeom prst="rect">
            <a:avLst/>
          </a:prstGeom>
        </p:spPr>
        <p:txBody>
          <a:bodyPr wrap="square">
            <a:spAutoFit/>
          </a:bodyPr>
          <a:lstStyle/>
          <a:p>
            <a:r>
              <a:rPr lang="it-IT" sz="2400" dirty="0" smtClean="0"/>
              <a:t>Pietro professa la sua fede: </a:t>
            </a:r>
            <a:r>
              <a:rPr lang="it-IT" sz="2400" dirty="0"/>
              <a:t>“</a:t>
            </a:r>
            <a:r>
              <a:rPr lang="it-IT" sz="2400" i="1" dirty="0"/>
              <a:t>Tu sei il Cristo, il Figlio del Dio vivente</a:t>
            </a:r>
            <a:r>
              <a:rPr lang="it-IT" sz="2400" dirty="0"/>
              <a:t>” (Mt.16,16). </a:t>
            </a:r>
            <a:r>
              <a:rPr lang="it-IT" sz="2400" dirty="0" smtClean="0"/>
              <a:t>Gesù, l’uomo di Nazareth, </a:t>
            </a:r>
            <a:r>
              <a:rPr lang="it-IT" sz="2400" dirty="0"/>
              <a:t>è il Cristo, l’unto del Signore, il Messia atteso da Israele, in cui si compiono le profezie e le attese del suo popolo.</a:t>
            </a:r>
          </a:p>
        </p:txBody>
      </p:sp>
      <p:sp>
        <p:nvSpPr>
          <p:cNvPr id="4" name="Rettangolo 3"/>
          <p:cNvSpPr/>
          <p:nvPr/>
        </p:nvSpPr>
        <p:spPr>
          <a:xfrm>
            <a:off x="3131840" y="2894162"/>
            <a:ext cx="5904656" cy="2505301"/>
          </a:xfrm>
          <a:prstGeom prst="rect">
            <a:avLst/>
          </a:prstGeom>
        </p:spPr>
        <p:txBody>
          <a:bodyPr wrap="square">
            <a:spAutoFit/>
          </a:bodyPr>
          <a:lstStyle/>
          <a:p>
            <a:pPr>
              <a:lnSpc>
                <a:spcPct val="80000"/>
              </a:lnSpc>
            </a:pPr>
            <a:r>
              <a:rPr lang="it-IT" sz="2800" dirty="0">
                <a:latin typeface="Vijaya" pitchFamily="34" charset="0"/>
                <a:cs typeface="Vijaya" pitchFamily="34" charset="0"/>
              </a:rPr>
              <a:t>N</a:t>
            </a:r>
            <a:r>
              <a:rPr lang="it-IT" sz="2800" dirty="0" smtClean="0">
                <a:latin typeface="Vijaya" pitchFamily="34" charset="0"/>
                <a:cs typeface="Vijaya" pitchFamily="34" charset="0"/>
              </a:rPr>
              <a:t>oi </a:t>
            </a:r>
            <a:r>
              <a:rPr lang="it-IT" sz="2800" dirty="0">
                <a:latin typeface="Vijaya" pitchFamily="34" charset="0"/>
                <a:cs typeface="Vijaya" pitchFamily="34" charset="0"/>
              </a:rPr>
              <a:t>invece annunciamo Cristo crocifisso: scandalo per i Giudei e stoltezza per i pagani; </a:t>
            </a:r>
            <a:r>
              <a:rPr lang="it-IT" sz="2800" dirty="0" smtClean="0">
                <a:latin typeface="Vijaya" pitchFamily="34" charset="0"/>
                <a:cs typeface="Vijaya" pitchFamily="34" charset="0"/>
              </a:rPr>
              <a:t>ma </a:t>
            </a:r>
            <a:r>
              <a:rPr lang="it-IT" sz="2800" dirty="0">
                <a:latin typeface="Vijaya" pitchFamily="34" charset="0"/>
                <a:cs typeface="Vijaya" pitchFamily="34" charset="0"/>
              </a:rPr>
              <a:t>per coloro che sono chiamati, sia Giudei che Greci, Cristo è potenza di Dio e sapienza di Dio. </a:t>
            </a:r>
            <a:r>
              <a:rPr lang="it-IT" sz="2800" dirty="0" smtClean="0">
                <a:latin typeface="Vijaya" pitchFamily="34" charset="0"/>
                <a:cs typeface="Vijaya" pitchFamily="34" charset="0"/>
              </a:rPr>
              <a:t>Infatti </a:t>
            </a:r>
            <a:r>
              <a:rPr lang="it-IT" sz="2800" dirty="0">
                <a:latin typeface="Vijaya" pitchFamily="34" charset="0"/>
                <a:cs typeface="Vijaya" pitchFamily="34" charset="0"/>
              </a:rPr>
              <a:t>ciò che è stoltezza di Dio è più sapiente degli uomini, e ciò che è debolezza di Dio è più forte degli uomini</a:t>
            </a:r>
            <a:r>
              <a:rPr lang="it-IT" sz="2800" dirty="0" smtClean="0">
                <a:latin typeface="Vijaya" pitchFamily="34" charset="0"/>
                <a:cs typeface="Vijaya" pitchFamily="34" charset="0"/>
              </a:rPr>
              <a:t>. </a:t>
            </a:r>
            <a:r>
              <a:rPr lang="it-IT" dirty="0" smtClean="0"/>
              <a:t>[1Cor 1,23-25]</a:t>
            </a:r>
            <a:endParaRPr lang="it-IT" dirty="0"/>
          </a:p>
        </p:txBody>
      </p:sp>
      <p:pic>
        <p:nvPicPr>
          <p:cNvPr id="1026" name="Picture 2" descr="Affresco dalla Basilica Vaticana raffigurante l'Apostolo Piet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988840"/>
            <a:ext cx="2632360" cy="341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80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6021288"/>
            <a:ext cx="6325514" cy="584775"/>
          </a:xfrm>
          <a:prstGeom prst="rect">
            <a:avLst/>
          </a:prstGeom>
        </p:spPr>
        <p:txBody>
          <a:bodyPr wrap="none">
            <a:spAutoFit/>
          </a:bodyPr>
          <a:lstStyle/>
          <a:p>
            <a:r>
              <a:rPr lang="it-IT" sz="3200" b="1" dirty="0" smtClean="0">
                <a:solidFill>
                  <a:schemeClr val="accent6">
                    <a:lumMod val="20000"/>
                    <a:lumOff val="80000"/>
                  </a:schemeClr>
                </a:solidFill>
              </a:rPr>
              <a:t>il quale fu </a:t>
            </a:r>
            <a:r>
              <a:rPr lang="it-IT" sz="3200" b="1" dirty="0">
                <a:solidFill>
                  <a:schemeClr val="accent6">
                    <a:lumMod val="20000"/>
                    <a:lumOff val="80000"/>
                  </a:schemeClr>
                </a:solidFill>
              </a:rPr>
              <a:t>concepito di Spirito </a:t>
            </a:r>
            <a:r>
              <a:rPr lang="it-IT" sz="3200" b="1" dirty="0" smtClean="0">
                <a:solidFill>
                  <a:schemeClr val="accent6">
                    <a:lumMod val="20000"/>
                    <a:lumOff val="80000"/>
                  </a:schemeClr>
                </a:solidFill>
              </a:rPr>
              <a:t>Santo</a:t>
            </a:r>
            <a:endParaRPr lang="it-IT" sz="3200" dirty="0">
              <a:solidFill>
                <a:schemeClr val="accent6">
                  <a:lumMod val="20000"/>
                  <a:lumOff val="80000"/>
                </a:schemeClr>
              </a:solidFill>
            </a:endParaRPr>
          </a:p>
        </p:txBody>
      </p:sp>
      <p:pic>
        <p:nvPicPr>
          <p:cNvPr id="4" name="Immagin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p:blipFill>
        <p:spPr>
          <a:xfrm>
            <a:off x="467544" y="2348880"/>
            <a:ext cx="3983277" cy="3075464"/>
          </a:xfrm>
          <a:prstGeom prst="rect">
            <a:avLst/>
          </a:prstGeom>
        </p:spPr>
      </p:pic>
      <p:sp>
        <p:nvSpPr>
          <p:cNvPr id="5" name="CasellaDiTesto 4"/>
          <p:cNvSpPr txBox="1"/>
          <p:nvPr/>
        </p:nvSpPr>
        <p:spPr>
          <a:xfrm>
            <a:off x="251520" y="188640"/>
            <a:ext cx="8712968" cy="1938992"/>
          </a:xfrm>
          <a:prstGeom prst="rect">
            <a:avLst/>
          </a:prstGeom>
          <a:noFill/>
        </p:spPr>
        <p:txBody>
          <a:bodyPr wrap="square" rtlCol="0">
            <a:spAutoFit/>
          </a:bodyPr>
          <a:lstStyle/>
          <a:p>
            <a:r>
              <a:rPr lang="it-IT" sz="2400" dirty="0" smtClean="0"/>
              <a:t>Fin </a:t>
            </a:r>
            <a:r>
              <a:rPr lang="it-IT" sz="2400" dirty="0"/>
              <a:t>dalle origini </a:t>
            </a:r>
            <a:r>
              <a:rPr lang="it-IT" sz="2400" i="1" dirty="0"/>
              <a:t>lo spirito di Dio aleggiava sulle </a:t>
            </a:r>
            <a:r>
              <a:rPr lang="it-IT" sz="2400" i="1" dirty="0" smtClean="0"/>
              <a:t>acque </a:t>
            </a:r>
            <a:r>
              <a:rPr lang="it-IT" sz="2400" dirty="0" smtClean="0"/>
              <a:t>(</a:t>
            </a:r>
            <a:r>
              <a:rPr lang="it-IT" sz="2400" dirty="0" err="1" smtClean="0"/>
              <a:t>Gen</a:t>
            </a:r>
            <a:r>
              <a:rPr lang="it-IT" sz="2400" dirty="0" smtClean="0"/>
              <a:t> 1,1) per dare origine ad ogni cosa</a:t>
            </a:r>
            <a:r>
              <a:rPr lang="it-IT" sz="2400" dirty="0"/>
              <a:t>. </a:t>
            </a:r>
            <a:r>
              <a:rPr lang="it-IT" sz="2400" dirty="0" smtClean="0"/>
              <a:t>Lo stesso Spirito con la sua potenza ha dato origine alla nuova storia d’amore di Dio per l’uomo: </a:t>
            </a:r>
            <a:r>
              <a:rPr lang="it-IT" sz="2400" b="1" i="1" dirty="0" smtClean="0">
                <a:solidFill>
                  <a:schemeClr val="bg2">
                    <a:lumMod val="25000"/>
                  </a:schemeClr>
                </a:solidFill>
              </a:rPr>
              <a:t>«Lo </a:t>
            </a:r>
            <a:r>
              <a:rPr lang="it-IT" sz="2400" b="1" i="1" dirty="0">
                <a:solidFill>
                  <a:schemeClr val="bg2">
                    <a:lumMod val="25000"/>
                  </a:schemeClr>
                </a:solidFill>
              </a:rPr>
              <a:t>Spirito Santo scenderà su di te e la potenza dell'Altissimo ti coprirà con la sua </a:t>
            </a:r>
            <a:r>
              <a:rPr lang="it-IT" sz="2400" b="1" i="1" dirty="0" smtClean="0">
                <a:solidFill>
                  <a:schemeClr val="bg2">
                    <a:lumMod val="25000"/>
                  </a:schemeClr>
                </a:solidFill>
              </a:rPr>
              <a:t>ombra» </a:t>
            </a:r>
            <a:r>
              <a:rPr lang="it-IT" sz="2400" dirty="0" smtClean="0"/>
              <a:t>(Lc 1,35).</a:t>
            </a:r>
            <a:endParaRPr lang="it-IT" sz="2400" dirty="0"/>
          </a:p>
        </p:txBody>
      </p:sp>
      <p:sp>
        <p:nvSpPr>
          <p:cNvPr id="6" name="Rettangolo 5"/>
          <p:cNvSpPr/>
          <p:nvPr/>
        </p:nvSpPr>
        <p:spPr>
          <a:xfrm>
            <a:off x="4643399" y="2312298"/>
            <a:ext cx="4177073" cy="3416320"/>
          </a:xfrm>
          <a:prstGeom prst="rect">
            <a:avLst/>
          </a:prstGeom>
        </p:spPr>
        <p:txBody>
          <a:bodyPr wrap="square">
            <a:spAutoFit/>
          </a:bodyPr>
          <a:lstStyle/>
          <a:p>
            <a:pPr>
              <a:lnSpc>
                <a:spcPct val="80000"/>
              </a:lnSpc>
            </a:pPr>
            <a:r>
              <a:rPr lang="it-IT" sz="2800" i="1" dirty="0" smtClean="0">
                <a:latin typeface="Vijaya" pitchFamily="34" charset="0"/>
                <a:cs typeface="Vijaya" pitchFamily="34" charset="0"/>
              </a:rPr>
              <a:t>Lo </a:t>
            </a:r>
            <a:r>
              <a:rPr lang="it-IT" sz="2800" i="1" dirty="0">
                <a:latin typeface="Vijaya" pitchFamily="34" charset="0"/>
                <a:cs typeface="Vijaya" pitchFamily="34" charset="0"/>
              </a:rPr>
              <a:t>Spirito del Signore è sopra di </a:t>
            </a:r>
            <a:r>
              <a:rPr lang="it-IT" sz="2800" i="1" dirty="0" smtClean="0">
                <a:latin typeface="Vijaya" pitchFamily="34" charset="0"/>
                <a:cs typeface="Vijaya" pitchFamily="34" charset="0"/>
              </a:rPr>
              <a:t>me; per </a:t>
            </a:r>
            <a:r>
              <a:rPr lang="it-IT" sz="2800" i="1" dirty="0">
                <a:latin typeface="Vijaya" pitchFamily="34" charset="0"/>
                <a:cs typeface="Vijaya" pitchFamily="34" charset="0"/>
              </a:rPr>
              <a:t>questo mi ha consacrato con </a:t>
            </a:r>
            <a:r>
              <a:rPr lang="it-IT" sz="2800" i="1" dirty="0" smtClean="0">
                <a:latin typeface="Vijaya" pitchFamily="34" charset="0"/>
                <a:cs typeface="Vijaya" pitchFamily="34" charset="0"/>
              </a:rPr>
              <a:t>l'unzione e </a:t>
            </a:r>
            <a:r>
              <a:rPr lang="it-IT" sz="2800" i="1" dirty="0">
                <a:latin typeface="Vijaya" pitchFamily="34" charset="0"/>
                <a:cs typeface="Vijaya" pitchFamily="34" charset="0"/>
              </a:rPr>
              <a:t>mi ha mandato a portare ai poveri il </a:t>
            </a:r>
            <a:r>
              <a:rPr lang="it-IT" sz="2800" i="1" dirty="0" smtClean="0">
                <a:latin typeface="Vijaya" pitchFamily="34" charset="0"/>
                <a:cs typeface="Vijaya" pitchFamily="34" charset="0"/>
              </a:rPr>
              <a:t>lieto annuncio, a </a:t>
            </a:r>
            <a:r>
              <a:rPr lang="it-IT" sz="2800" i="1" dirty="0">
                <a:latin typeface="Vijaya" pitchFamily="34" charset="0"/>
                <a:cs typeface="Vijaya" pitchFamily="34" charset="0"/>
              </a:rPr>
              <a:t>proclamare ai prigionieri la </a:t>
            </a:r>
            <a:r>
              <a:rPr lang="it-IT" sz="2800" i="1" dirty="0" smtClean="0">
                <a:latin typeface="Vijaya" pitchFamily="34" charset="0"/>
                <a:cs typeface="Vijaya" pitchFamily="34" charset="0"/>
              </a:rPr>
              <a:t>liberazione e </a:t>
            </a:r>
            <a:r>
              <a:rPr lang="it-IT" sz="2800" i="1" dirty="0">
                <a:latin typeface="Vijaya" pitchFamily="34" charset="0"/>
                <a:cs typeface="Vijaya" pitchFamily="34" charset="0"/>
              </a:rPr>
              <a:t>ai ciechi la </a:t>
            </a:r>
            <a:r>
              <a:rPr lang="it-IT" sz="2800" i="1" dirty="0" smtClean="0">
                <a:latin typeface="Vijaya" pitchFamily="34" charset="0"/>
                <a:cs typeface="Vijaya" pitchFamily="34" charset="0"/>
              </a:rPr>
              <a:t>vista; a </a:t>
            </a:r>
            <a:r>
              <a:rPr lang="it-IT" sz="2800" i="1" dirty="0">
                <a:latin typeface="Vijaya" pitchFamily="34" charset="0"/>
                <a:cs typeface="Vijaya" pitchFamily="34" charset="0"/>
              </a:rPr>
              <a:t>rimettere in libertà gli </a:t>
            </a:r>
            <a:r>
              <a:rPr lang="it-IT" sz="2800" i="1" dirty="0" smtClean="0">
                <a:latin typeface="Vijaya" pitchFamily="34" charset="0"/>
                <a:cs typeface="Vijaya" pitchFamily="34" charset="0"/>
              </a:rPr>
              <a:t>oppressi, a </a:t>
            </a:r>
            <a:r>
              <a:rPr lang="it-IT" sz="2800" i="1" dirty="0">
                <a:latin typeface="Vijaya" pitchFamily="34" charset="0"/>
                <a:cs typeface="Vijaya" pitchFamily="34" charset="0"/>
              </a:rPr>
              <a:t>proclamare l'anno di grazia del Signore</a:t>
            </a:r>
            <a:r>
              <a:rPr lang="it-IT" sz="2800" dirty="0" smtClean="0">
                <a:latin typeface="Vijaya" pitchFamily="34" charset="0"/>
                <a:cs typeface="Vijaya" pitchFamily="34" charset="0"/>
              </a:rPr>
              <a:t>. </a:t>
            </a:r>
            <a:r>
              <a:rPr lang="it-IT" dirty="0" smtClean="0"/>
              <a:t>[Lc 4,18-19]</a:t>
            </a:r>
            <a:r>
              <a:rPr lang="it-IT" i="1" dirty="0"/>
              <a:t/>
            </a:r>
            <a:br>
              <a:rPr lang="it-IT" i="1" dirty="0"/>
            </a:br>
            <a:endParaRPr lang="it-IT" dirty="0"/>
          </a:p>
        </p:txBody>
      </p:sp>
    </p:spTree>
    <p:extLst>
      <p:ext uri="{BB962C8B-B14F-4D97-AF65-F5344CB8AC3E}">
        <p14:creationId xmlns:p14="http://schemas.microsoft.com/office/powerpoint/2010/main" val="816429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6021288"/>
            <a:ext cx="4424416" cy="584775"/>
          </a:xfrm>
          <a:prstGeom prst="rect">
            <a:avLst/>
          </a:prstGeom>
        </p:spPr>
        <p:txBody>
          <a:bodyPr wrap="none">
            <a:spAutoFit/>
          </a:bodyPr>
          <a:lstStyle/>
          <a:p>
            <a:r>
              <a:rPr lang="it-IT" sz="3200" b="1" dirty="0" smtClean="0">
                <a:solidFill>
                  <a:schemeClr val="accent6">
                    <a:lumMod val="20000"/>
                    <a:lumOff val="80000"/>
                  </a:schemeClr>
                </a:solidFill>
              </a:rPr>
              <a:t>nacque </a:t>
            </a:r>
            <a:r>
              <a:rPr lang="it-IT" sz="3200" b="1" dirty="0">
                <a:solidFill>
                  <a:schemeClr val="accent6">
                    <a:lumMod val="20000"/>
                    <a:lumOff val="80000"/>
                  </a:schemeClr>
                </a:solidFill>
              </a:rPr>
              <a:t>da Maria Vergine</a:t>
            </a:r>
            <a:endParaRPr lang="it-IT" sz="3200" dirty="0">
              <a:solidFill>
                <a:schemeClr val="accent6">
                  <a:lumMod val="20000"/>
                  <a:lumOff val="80000"/>
                </a:schemeClr>
              </a:solidFill>
            </a:endParaRPr>
          </a:p>
        </p:txBody>
      </p:sp>
      <p:pic>
        <p:nvPicPr>
          <p:cNvPr id="1026" name="Picture 2" descr="http://www.rimini.com/img_doc/1/230.jpg">
            <a:hlinkClick r:id="rId2"/>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323528" y="2175254"/>
            <a:ext cx="2736304" cy="317514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187441" y="2184005"/>
            <a:ext cx="5688632" cy="3194721"/>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Ma </a:t>
            </a:r>
            <a:r>
              <a:rPr lang="it-IT" sz="2800" dirty="0">
                <a:latin typeface="Vijaya" pitchFamily="34" charset="0"/>
                <a:cs typeface="Vijaya" pitchFamily="34" charset="0"/>
              </a:rPr>
              <a:t>quando venne la pienezza del tempo, Dio mandò il suo Figlio, nato da donna, nato sotto la Legge, </a:t>
            </a:r>
            <a:r>
              <a:rPr lang="it-IT" sz="2800" dirty="0" smtClean="0">
                <a:latin typeface="Vijaya" pitchFamily="34" charset="0"/>
                <a:cs typeface="Vijaya" pitchFamily="34" charset="0"/>
              </a:rPr>
              <a:t>per </a:t>
            </a:r>
            <a:r>
              <a:rPr lang="it-IT" sz="2800" dirty="0">
                <a:latin typeface="Vijaya" pitchFamily="34" charset="0"/>
                <a:cs typeface="Vijaya" pitchFamily="34" charset="0"/>
              </a:rPr>
              <a:t>riscattare quelli che erano sotto la Legge, perché ricevessimo l'adozione a figli. </a:t>
            </a:r>
            <a:r>
              <a:rPr lang="it-IT" sz="2800" dirty="0" smtClean="0">
                <a:latin typeface="Vijaya" pitchFamily="34" charset="0"/>
                <a:cs typeface="Vijaya" pitchFamily="34" charset="0"/>
              </a:rPr>
              <a:t>E </a:t>
            </a:r>
            <a:r>
              <a:rPr lang="it-IT" sz="2800" dirty="0">
                <a:latin typeface="Vijaya" pitchFamily="34" charset="0"/>
                <a:cs typeface="Vijaya" pitchFamily="34" charset="0"/>
              </a:rPr>
              <a:t>che voi siete figli lo prova il fatto che Dio mandò nei nostri cuori lo Spirito del suo Figlio, il quale grida: «Abbà! Padre!». </a:t>
            </a:r>
            <a:r>
              <a:rPr lang="it-IT" sz="2800" dirty="0" smtClean="0">
                <a:latin typeface="Vijaya" pitchFamily="34" charset="0"/>
                <a:cs typeface="Vijaya" pitchFamily="34" charset="0"/>
              </a:rPr>
              <a:t>Quindi </a:t>
            </a:r>
            <a:r>
              <a:rPr lang="it-IT" sz="2800" dirty="0">
                <a:latin typeface="Vijaya" pitchFamily="34" charset="0"/>
                <a:cs typeface="Vijaya" pitchFamily="34" charset="0"/>
              </a:rPr>
              <a:t>non sei più schiavo, ma figlio e, se figlio, sei anche erede per grazia di </a:t>
            </a:r>
            <a:r>
              <a:rPr lang="it-IT" sz="2800" dirty="0" smtClean="0">
                <a:latin typeface="Vijaya" pitchFamily="34" charset="0"/>
                <a:cs typeface="Vijaya" pitchFamily="34" charset="0"/>
              </a:rPr>
              <a:t>Dio </a:t>
            </a:r>
            <a:r>
              <a:rPr lang="it-IT" dirty="0" smtClean="0"/>
              <a:t>[</a:t>
            </a:r>
            <a:r>
              <a:rPr lang="it-IT" dirty="0" err="1"/>
              <a:t>Gal</a:t>
            </a:r>
            <a:r>
              <a:rPr lang="it-IT" dirty="0"/>
              <a:t> 4,4 </a:t>
            </a:r>
            <a:r>
              <a:rPr lang="it-IT" dirty="0" smtClean="0"/>
              <a:t>-7].</a:t>
            </a:r>
            <a:endParaRPr lang="it-IT" dirty="0"/>
          </a:p>
        </p:txBody>
      </p:sp>
      <p:sp>
        <p:nvSpPr>
          <p:cNvPr id="4" name="CasellaDiTesto 3"/>
          <p:cNvSpPr txBox="1"/>
          <p:nvPr/>
        </p:nvSpPr>
        <p:spPr>
          <a:xfrm>
            <a:off x="323528" y="188640"/>
            <a:ext cx="8552545" cy="1569660"/>
          </a:xfrm>
          <a:prstGeom prst="rect">
            <a:avLst/>
          </a:prstGeom>
          <a:noFill/>
        </p:spPr>
        <p:txBody>
          <a:bodyPr wrap="square" rtlCol="0">
            <a:spAutoFit/>
          </a:bodyPr>
          <a:lstStyle/>
          <a:p>
            <a:r>
              <a:rPr lang="it-IT" sz="2400" dirty="0" smtClean="0"/>
              <a:t>La Chiesa riconosce e venera in Maria la </a:t>
            </a:r>
            <a:r>
              <a:rPr lang="it-IT" sz="2400" b="1" dirty="0" smtClean="0">
                <a:solidFill>
                  <a:schemeClr val="bg2">
                    <a:lumMod val="25000"/>
                  </a:schemeClr>
                </a:solidFill>
              </a:rPr>
              <a:t>Madre del Signore </a:t>
            </a:r>
            <a:r>
              <a:rPr lang="it-IT" sz="2400" dirty="0" smtClean="0"/>
              <a:t>e la Madre dei credenti: la onora sempre Vergine, piena di grazia sin dall’inizio della sua vita; guarda a Lei con fiducia, già assunta in cielo perfettamente configurata al suo Figlio Gesù.</a:t>
            </a:r>
            <a:endParaRPr lang="it-IT" sz="2400" dirty="0"/>
          </a:p>
        </p:txBody>
      </p:sp>
    </p:spTree>
    <p:extLst>
      <p:ext uri="{BB962C8B-B14F-4D97-AF65-F5344CB8AC3E}">
        <p14:creationId xmlns:p14="http://schemas.microsoft.com/office/powerpoint/2010/main" val="29110835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6021288"/>
            <a:ext cx="4123436" cy="584775"/>
          </a:xfrm>
          <a:prstGeom prst="rect">
            <a:avLst/>
          </a:prstGeom>
        </p:spPr>
        <p:txBody>
          <a:bodyPr wrap="none">
            <a:spAutoFit/>
          </a:bodyPr>
          <a:lstStyle/>
          <a:p>
            <a:r>
              <a:rPr lang="it-IT" sz="3200" b="1" dirty="0">
                <a:solidFill>
                  <a:schemeClr val="accent6">
                    <a:lumMod val="20000"/>
                    <a:lumOff val="80000"/>
                  </a:schemeClr>
                </a:solidFill>
              </a:rPr>
              <a:t>patì sotto Ponzio Pilato</a:t>
            </a:r>
            <a:endParaRPr lang="it-IT" sz="3200" dirty="0">
              <a:solidFill>
                <a:schemeClr val="accent6">
                  <a:lumMod val="20000"/>
                  <a:lumOff val="80000"/>
                </a:schemeClr>
              </a:solidFill>
            </a:endParaRPr>
          </a:p>
        </p:txBody>
      </p:sp>
      <p:sp>
        <p:nvSpPr>
          <p:cNvPr id="2" name="Rettangolo 1"/>
          <p:cNvSpPr/>
          <p:nvPr/>
        </p:nvSpPr>
        <p:spPr>
          <a:xfrm>
            <a:off x="3067110" y="2768158"/>
            <a:ext cx="6076890" cy="2505301"/>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Nei </a:t>
            </a:r>
            <a:r>
              <a:rPr lang="it-IT" sz="2800" dirty="0">
                <a:latin typeface="Vijaya" pitchFamily="34" charset="0"/>
                <a:cs typeface="Vijaya" pitchFamily="34" charset="0"/>
              </a:rPr>
              <a:t>giorni della sua vita terrena egli offrì preghiere e suppliche, con forti grida e lacrime, a Dio che poteva salvarlo da morte e, per il suo pieno abbandono a lui, venne esaudito. </a:t>
            </a:r>
            <a:r>
              <a:rPr lang="it-IT" sz="2800" dirty="0" smtClean="0">
                <a:latin typeface="Vijaya" pitchFamily="34" charset="0"/>
                <a:cs typeface="Vijaya" pitchFamily="34" charset="0"/>
              </a:rPr>
              <a:t>Pur </a:t>
            </a:r>
            <a:r>
              <a:rPr lang="it-IT" sz="2800" dirty="0">
                <a:latin typeface="Vijaya" pitchFamily="34" charset="0"/>
                <a:cs typeface="Vijaya" pitchFamily="34" charset="0"/>
              </a:rPr>
              <a:t>essendo Figlio, imparò l'obbedienza da ciò che patì </a:t>
            </a:r>
            <a:r>
              <a:rPr lang="it-IT" sz="2800" dirty="0" smtClean="0">
                <a:latin typeface="Vijaya" pitchFamily="34" charset="0"/>
                <a:cs typeface="Vijaya" pitchFamily="34" charset="0"/>
              </a:rPr>
              <a:t>e</a:t>
            </a:r>
            <a:r>
              <a:rPr lang="it-IT" sz="2800" dirty="0">
                <a:latin typeface="Vijaya" pitchFamily="34" charset="0"/>
                <a:cs typeface="Vijaya" pitchFamily="34" charset="0"/>
              </a:rPr>
              <a:t>, reso perfetto, divenne causa di salvezza eterna per tutti coloro che gli </a:t>
            </a:r>
            <a:r>
              <a:rPr lang="it-IT" sz="2800" dirty="0" smtClean="0">
                <a:latin typeface="Vijaya" pitchFamily="34" charset="0"/>
                <a:cs typeface="Vijaya" pitchFamily="34" charset="0"/>
              </a:rPr>
              <a:t>obbediscono </a:t>
            </a:r>
            <a:r>
              <a:rPr lang="it-IT" dirty="0" smtClean="0"/>
              <a:t>[</a:t>
            </a:r>
            <a:r>
              <a:rPr lang="it-IT" dirty="0" err="1" smtClean="0"/>
              <a:t>Eb</a:t>
            </a:r>
            <a:r>
              <a:rPr lang="it-IT" dirty="0" smtClean="0"/>
              <a:t> 5,7-9]</a:t>
            </a:r>
            <a:endParaRPr lang="it-IT" dirty="0"/>
          </a:p>
        </p:txBody>
      </p:sp>
      <p:sp>
        <p:nvSpPr>
          <p:cNvPr id="4" name="CasellaDiTesto 3"/>
          <p:cNvSpPr txBox="1"/>
          <p:nvPr/>
        </p:nvSpPr>
        <p:spPr>
          <a:xfrm>
            <a:off x="323528" y="332656"/>
            <a:ext cx="8496944" cy="1569660"/>
          </a:xfrm>
          <a:prstGeom prst="rect">
            <a:avLst/>
          </a:prstGeom>
          <a:noFill/>
        </p:spPr>
        <p:txBody>
          <a:bodyPr wrap="square" rtlCol="0">
            <a:spAutoFit/>
          </a:bodyPr>
          <a:lstStyle/>
          <a:p>
            <a:r>
              <a:rPr lang="it-IT" sz="2400" dirty="0" smtClean="0"/>
              <a:t>La sofferenza è la realtà che ogni uomo affronta, ma Dio no lo ha lasciato solo. Gesù, nell’incarnazione, entra storicamente anche nella dimensione della sofferenza umana, facendosi carico delle conseguenze dell’egoismo e dei poteri umani.</a:t>
            </a:r>
            <a:endParaRPr lang="it-IT" sz="2400" dirty="0"/>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3463" y="1902316"/>
            <a:ext cx="2459631" cy="3371143"/>
          </a:xfrm>
          <a:prstGeom prst="rect">
            <a:avLst/>
          </a:prstGeom>
        </p:spPr>
      </p:pic>
    </p:spTree>
    <p:extLst>
      <p:ext uri="{BB962C8B-B14F-4D97-AF65-F5344CB8AC3E}">
        <p14:creationId xmlns:p14="http://schemas.microsoft.com/office/powerpoint/2010/main" val="25417281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6021288"/>
            <a:ext cx="5313634" cy="584775"/>
          </a:xfrm>
          <a:prstGeom prst="rect">
            <a:avLst/>
          </a:prstGeom>
        </p:spPr>
        <p:txBody>
          <a:bodyPr wrap="none">
            <a:spAutoFit/>
          </a:bodyPr>
          <a:lstStyle/>
          <a:p>
            <a:r>
              <a:rPr lang="it-IT" sz="3200" b="1" dirty="0">
                <a:solidFill>
                  <a:schemeClr val="accent6">
                    <a:lumMod val="20000"/>
                    <a:lumOff val="80000"/>
                  </a:schemeClr>
                </a:solidFill>
              </a:rPr>
              <a:t>fu crocifisso, morì e fu sepolto</a:t>
            </a:r>
            <a:endParaRPr lang="it-IT" sz="3200" dirty="0">
              <a:solidFill>
                <a:schemeClr val="accent6">
                  <a:lumMod val="20000"/>
                  <a:lumOff val="80000"/>
                </a:schemeClr>
              </a:solidFil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06" y="2460639"/>
            <a:ext cx="3634830" cy="2941941"/>
          </a:xfrm>
          <a:prstGeom prst="rect">
            <a:avLst/>
          </a:prstGeom>
        </p:spPr>
      </p:pic>
      <p:sp>
        <p:nvSpPr>
          <p:cNvPr id="4" name="CasellaDiTesto 3"/>
          <p:cNvSpPr txBox="1"/>
          <p:nvPr/>
        </p:nvSpPr>
        <p:spPr>
          <a:xfrm>
            <a:off x="361106" y="260648"/>
            <a:ext cx="8459366" cy="1938992"/>
          </a:xfrm>
          <a:prstGeom prst="rect">
            <a:avLst/>
          </a:prstGeom>
          <a:noFill/>
        </p:spPr>
        <p:txBody>
          <a:bodyPr wrap="square" rtlCol="0">
            <a:spAutoFit/>
          </a:bodyPr>
          <a:lstStyle/>
          <a:p>
            <a:r>
              <a:rPr lang="it-IT" sz="2400" dirty="0" smtClean="0"/>
              <a:t>Sul punto di morire, Gesù gridò: «</a:t>
            </a:r>
            <a:r>
              <a:rPr lang="it-IT" sz="2400" b="1" i="1" dirty="0" smtClean="0">
                <a:solidFill>
                  <a:schemeClr val="bg2">
                    <a:lumMod val="25000"/>
                  </a:schemeClr>
                </a:solidFill>
              </a:rPr>
              <a:t>È compiuto</a:t>
            </a:r>
            <a:r>
              <a:rPr lang="it-IT" sz="2400" dirty="0" smtClean="0"/>
              <a:t>»; il mistero dell’amore di Dio è giunto a compimento. Il suo amore per noi è così grande da essere disposto a subire la morte più ignobile, l’annichilimento totale, la tomba, pur di salvarci dal peccato e dalla morte.</a:t>
            </a:r>
            <a:endParaRPr lang="it-IT" sz="2400" dirty="0"/>
          </a:p>
        </p:txBody>
      </p:sp>
      <p:sp>
        <p:nvSpPr>
          <p:cNvPr id="5" name="Rettangolo 4"/>
          <p:cNvSpPr/>
          <p:nvPr/>
        </p:nvSpPr>
        <p:spPr>
          <a:xfrm>
            <a:off x="4248472" y="3586698"/>
            <a:ext cx="4572000" cy="1815882"/>
          </a:xfrm>
          <a:prstGeom prst="rect">
            <a:avLst/>
          </a:prstGeom>
        </p:spPr>
        <p:txBody>
          <a:bodyPr>
            <a:spAutoFit/>
          </a:bodyPr>
          <a:lstStyle/>
          <a:p>
            <a:pPr>
              <a:lnSpc>
                <a:spcPct val="80000"/>
              </a:lnSpc>
            </a:pPr>
            <a:r>
              <a:rPr lang="it-IT" sz="2800" dirty="0" smtClean="0">
                <a:latin typeface="Vijaya" pitchFamily="34" charset="0"/>
                <a:cs typeface="Vijaya" pitchFamily="34" charset="0"/>
              </a:rPr>
              <a:t>Egli </a:t>
            </a:r>
            <a:r>
              <a:rPr lang="it-IT" sz="2800" dirty="0">
                <a:latin typeface="Vijaya" pitchFamily="34" charset="0"/>
                <a:cs typeface="Vijaya" pitchFamily="34" charset="0"/>
              </a:rPr>
              <a:t>portò i nostri peccati nel suo </a:t>
            </a:r>
            <a:r>
              <a:rPr lang="it-IT" sz="2800" dirty="0" smtClean="0">
                <a:latin typeface="Vijaya" pitchFamily="34" charset="0"/>
                <a:cs typeface="Vijaya" pitchFamily="34" charset="0"/>
              </a:rPr>
              <a:t>corpo sul </a:t>
            </a:r>
            <a:r>
              <a:rPr lang="it-IT" sz="2800" dirty="0">
                <a:latin typeface="Vijaya" pitchFamily="34" charset="0"/>
                <a:cs typeface="Vijaya" pitchFamily="34" charset="0"/>
              </a:rPr>
              <a:t>legno della </a:t>
            </a:r>
            <a:r>
              <a:rPr lang="it-IT" sz="2800" dirty="0" smtClean="0">
                <a:latin typeface="Vijaya" pitchFamily="34" charset="0"/>
                <a:cs typeface="Vijaya" pitchFamily="34" charset="0"/>
              </a:rPr>
              <a:t>croce, perché</a:t>
            </a:r>
            <a:r>
              <a:rPr lang="it-IT" sz="2800" dirty="0">
                <a:latin typeface="Vijaya" pitchFamily="34" charset="0"/>
                <a:cs typeface="Vijaya" pitchFamily="34" charset="0"/>
              </a:rPr>
              <a:t>, non vivendo più per il </a:t>
            </a:r>
            <a:r>
              <a:rPr lang="it-IT" sz="2800" dirty="0" smtClean="0">
                <a:latin typeface="Vijaya" pitchFamily="34" charset="0"/>
                <a:cs typeface="Vijaya" pitchFamily="34" charset="0"/>
              </a:rPr>
              <a:t>peccato, vivessimo </a:t>
            </a:r>
            <a:r>
              <a:rPr lang="it-IT" sz="2800" dirty="0">
                <a:latin typeface="Vijaya" pitchFamily="34" charset="0"/>
                <a:cs typeface="Vijaya" pitchFamily="34" charset="0"/>
              </a:rPr>
              <a:t>per la </a:t>
            </a:r>
            <a:r>
              <a:rPr lang="it-IT" sz="2800" dirty="0" smtClean="0">
                <a:latin typeface="Vijaya" pitchFamily="34" charset="0"/>
                <a:cs typeface="Vijaya" pitchFamily="34" charset="0"/>
              </a:rPr>
              <a:t>giustizia; dalle sue piaghe </a:t>
            </a:r>
            <a:r>
              <a:rPr lang="it-IT" sz="2800" dirty="0">
                <a:latin typeface="Vijaya" pitchFamily="34" charset="0"/>
                <a:cs typeface="Vijaya" pitchFamily="34" charset="0"/>
              </a:rPr>
              <a:t>siete stati </a:t>
            </a:r>
            <a:r>
              <a:rPr lang="it-IT" sz="2800" dirty="0" smtClean="0">
                <a:latin typeface="Vijaya" pitchFamily="34" charset="0"/>
                <a:cs typeface="Vijaya" pitchFamily="34" charset="0"/>
              </a:rPr>
              <a:t>guariti </a:t>
            </a:r>
            <a:r>
              <a:rPr lang="it-IT" dirty="0" smtClean="0"/>
              <a:t>[1 </a:t>
            </a:r>
            <a:r>
              <a:rPr lang="it-IT" dirty="0" err="1" smtClean="0"/>
              <a:t>Pt</a:t>
            </a:r>
            <a:r>
              <a:rPr lang="it-IT" dirty="0" smtClean="0"/>
              <a:t> 2,24].</a:t>
            </a:r>
            <a:endParaRPr lang="it-IT" dirty="0"/>
          </a:p>
        </p:txBody>
      </p:sp>
    </p:spTree>
    <p:extLst>
      <p:ext uri="{BB962C8B-B14F-4D97-AF65-F5344CB8AC3E}">
        <p14:creationId xmlns:p14="http://schemas.microsoft.com/office/powerpoint/2010/main" val="5172580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6021288"/>
            <a:ext cx="3095912" cy="584775"/>
          </a:xfrm>
          <a:prstGeom prst="rect">
            <a:avLst/>
          </a:prstGeom>
        </p:spPr>
        <p:txBody>
          <a:bodyPr wrap="none">
            <a:spAutoFit/>
          </a:bodyPr>
          <a:lstStyle/>
          <a:p>
            <a:r>
              <a:rPr lang="it-IT" sz="3200" b="1" dirty="0">
                <a:solidFill>
                  <a:schemeClr val="accent6">
                    <a:lumMod val="20000"/>
                    <a:lumOff val="80000"/>
                  </a:schemeClr>
                </a:solidFill>
              </a:rPr>
              <a:t>discese agli inferi</a:t>
            </a:r>
            <a:endParaRPr lang="it-IT" sz="3200" dirty="0">
              <a:solidFill>
                <a:schemeClr val="accent6">
                  <a:lumMod val="20000"/>
                  <a:lumOff val="80000"/>
                </a:schemeClr>
              </a:solidFill>
            </a:endParaRPr>
          </a:p>
        </p:txBody>
      </p:sp>
      <p:sp>
        <p:nvSpPr>
          <p:cNvPr id="4" name="Rettangolo 3"/>
          <p:cNvSpPr/>
          <p:nvPr/>
        </p:nvSpPr>
        <p:spPr>
          <a:xfrm>
            <a:off x="285784" y="404664"/>
            <a:ext cx="8390672" cy="1569660"/>
          </a:xfrm>
          <a:prstGeom prst="rect">
            <a:avLst/>
          </a:prstGeom>
        </p:spPr>
        <p:txBody>
          <a:bodyPr wrap="square">
            <a:spAutoFit/>
          </a:bodyPr>
          <a:lstStyle/>
          <a:p>
            <a:r>
              <a:rPr lang="it-IT" sz="2400" dirty="0" smtClean="0"/>
              <a:t>Cristo </a:t>
            </a:r>
            <a:r>
              <a:rPr lang="it-IT" sz="2400" dirty="0"/>
              <a:t>volle unirsi, attraverso il sacrificio della croce, al destino di morte comune a tutti gli </a:t>
            </a:r>
            <a:r>
              <a:rPr lang="it-IT" sz="2400" dirty="0" smtClean="0"/>
              <a:t>uomini; la discesa agli inferi, </a:t>
            </a:r>
            <a:r>
              <a:rPr lang="it-IT" sz="2400" dirty="0"/>
              <a:t>il luogo dei </a:t>
            </a:r>
            <a:r>
              <a:rPr lang="it-IT" sz="2400" dirty="0" smtClean="0"/>
              <a:t>morti che gli ebrei chiamano </a:t>
            </a:r>
            <a:r>
              <a:rPr lang="it-IT" sz="2400" i="1" dirty="0" err="1" smtClean="0"/>
              <a:t>shéol</a:t>
            </a:r>
            <a:r>
              <a:rPr lang="it-IT" sz="2400" dirty="0" smtClean="0"/>
              <a:t>, rivela  </a:t>
            </a:r>
            <a:r>
              <a:rPr lang="it-IT" sz="2400" dirty="0"/>
              <a:t>l'estensione dell'opera della salvezza a tutte le generazioni passate e future. </a:t>
            </a:r>
          </a:p>
        </p:txBody>
      </p:sp>
      <p:sp>
        <p:nvSpPr>
          <p:cNvPr id="6" name="Rettangolo 5"/>
          <p:cNvSpPr/>
          <p:nvPr/>
        </p:nvSpPr>
        <p:spPr>
          <a:xfrm>
            <a:off x="3419440" y="3180357"/>
            <a:ext cx="5265861" cy="2160591"/>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Meravigliosa </a:t>
            </a:r>
            <a:r>
              <a:rPr lang="it-IT" sz="2800" dirty="0">
                <a:latin typeface="Vijaya" pitchFamily="34" charset="0"/>
                <a:cs typeface="Vijaya" pitchFamily="34" charset="0"/>
              </a:rPr>
              <a:t>per me la tua conoscenza,</a:t>
            </a:r>
            <a:br>
              <a:rPr lang="it-IT" sz="2800" dirty="0">
                <a:latin typeface="Vijaya" pitchFamily="34" charset="0"/>
                <a:cs typeface="Vijaya" pitchFamily="34" charset="0"/>
              </a:rPr>
            </a:br>
            <a:r>
              <a:rPr lang="it-IT" sz="2800" dirty="0">
                <a:latin typeface="Vijaya" pitchFamily="34" charset="0"/>
                <a:cs typeface="Vijaya" pitchFamily="34" charset="0"/>
              </a:rPr>
              <a:t>troppo alta, per me inaccessibile.</a:t>
            </a:r>
          </a:p>
          <a:p>
            <a:pPr>
              <a:lnSpc>
                <a:spcPct val="80000"/>
              </a:lnSpc>
            </a:pPr>
            <a:r>
              <a:rPr lang="it-IT" sz="2800" dirty="0" smtClean="0">
                <a:latin typeface="Vijaya" pitchFamily="34" charset="0"/>
                <a:cs typeface="Vijaya" pitchFamily="34" charset="0"/>
              </a:rPr>
              <a:t>Dove </a:t>
            </a:r>
            <a:r>
              <a:rPr lang="it-IT" sz="2800" dirty="0">
                <a:latin typeface="Vijaya" pitchFamily="34" charset="0"/>
                <a:cs typeface="Vijaya" pitchFamily="34" charset="0"/>
              </a:rPr>
              <a:t>andare lontano dal tuo spirito?</a:t>
            </a:r>
            <a:br>
              <a:rPr lang="it-IT" sz="2800" dirty="0">
                <a:latin typeface="Vijaya" pitchFamily="34" charset="0"/>
                <a:cs typeface="Vijaya" pitchFamily="34" charset="0"/>
              </a:rPr>
            </a:br>
            <a:r>
              <a:rPr lang="it-IT" sz="2800" dirty="0">
                <a:latin typeface="Vijaya" pitchFamily="34" charset="0"/>
                <a:cs typeface="Vijaya" pitchFamily="34" charset="0"/>
              </a:rPr>
              <a:t>Dove fuggire dalla tua presenza?</a:t>
            </a:r>
          </a:p>
          <a:p>
            <a:pPr>
              <a:lnSpc>
                <a:spcPct val="80000"/>
              </a:lnSpc>
            </a:pPr>
            <a:r>
              <a:rPr lang="it-IT" sz="2800" dirty="0" smtClean="0">
                <a:latin typeface="Vijaya" pitchFamily="34" charset="0"/>
                <a:cs typeface="Vijaya" pitchFamily="34" charset="0"/>
              </a:rPr>
              <a:t>Se </a:t>
            </a:r>
            <a:r>
              <a:rPr lang="it-IT" sz="2800" dirty="0">
                <a:latin typeface="Vijaya" pitchFamily="34" charset="0"/>
                <a:cs typeface="Vijaya" pitchFamily="34" charset="0"/>
              </a:rPr>
              <a:t>salgo in cielo, là tu </a:t>
            </a:r>
            <a:r>
              <a:rPr lang="it-IT" sz="2800" dirty="0" smtClean="0">
                <a:latin typeface="Vijaya" pitchFamily="34" charset="0"/>
                <a:cs typeface="Vijaya" pitchFamily="34" charset="0"/>
              </a:rPr>
              <a:t>sei;</a:t>
            </a:r>
          </a:p>
          <a:p>
            <a:pPr>
              <a:lnSpc>
                <a:spcPct val="80000"/>
              </a:lnSpc>
            </a:pPr>
            <a:r>
              <a:rPr lang="it-IT" sz="2800" dirty="0" smtClean="0">
                <a:latin typeface="Vijaya" pitchFamily="34" charset="0"/>
                <a:cs typeface="Vijaya" pitchFamily="34" charset="0"/>
              </a:rPr>
              <a:t>se </a:t>
            </a:r>
            <a:r>
              <a:rPr lang="it-IT" sz="2800" dirty="0">
                <a:latin typeface="Vijaya" pitchFamily="34" charset="0"/>
                <a:cs typeface="Vijaya" pitchFamily="34" charset="0"/>
              </a:rPr>
              <a:t>scendo negli inferi, eccoti</a:t>
            </a:r>
            <a:r>
              <a:rPr lang="it-IT" sz="2800" dirty="0" smtClean="0">
                <a:latin typeface="Vijaya" pitchFamily="34" charset="0"/>
                <a:cs typeface="Vijaya" pitchFamily="34" charset="0"/>
              </a:rPr>
              <a:t>.</a:t>
            </a:r>
            <a:r>
              <a:rPr lang="it-IT" dirty="0" smtClean="0">
                <a:cs typeface="Vijaya" pitchFamily="34" charset="0"/>
              </a:rPr>
              <a:t>[Sal 139, 6-8]</a:t>
            </a:r>
            <a:endParaRPr lang="it-IT" dirty="0">
              <a:cs typeface="Vijaya" pitchFamily="34" charset="0"/>
            </a:endParaRPr>
          </a:p>
        </p:txBody>
      </p:sp>
      <p:pic>
        <p:nvPicPr>
          <p:cNvPr id="1026" name="Picture 2" descr="15 PACHER CHRIST IN LIMBO.jpg - 15 Pacher Christ in Limbo&#10;1460s&#10;Tempera on pine panel, 85 x 71,5 cm&#10;Museum of Fine Arts, Budapest&#10;&#10; &#10;As a fulfillment of redemption, Christ, having broken open the gates of hell, has brought with him the pious figures of the Old Testament, holding Adam by the hand as the symbolical incorporation of the whole of humanity. Allusions to this forced invasion, a favoured incident of popular legends and mystery plays, are found even in the Divine Comedy; here it is indicated by cracked and broken stones. It is typical of medieval thinking that hell is represented as a well-guarded building of huge stones, a sort of immense fortified prison; the notions of release, heaven, enjoyment of the delights of Paradise, are conveyed by a fresh green meadow encircled by mountains and forests of fantastic shape, worthy of the imagination of a Tyrolese painter. As symbol of his triumph over death, Christ holds the banner of victory in his hand; the wounds on his hands and feet are clearly visible. &#10; &#10;....Web Gallery Of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152" y="2132856"/>
            <a:ext cx="2770583" cy="331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650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6021288"/>
            <a:ext cx="5714834" cy="584775"/>
          </a:xfrm>
          <a:prstGeom prst="rect">
            <a:avLst/>
          </a:prstGeom>
        </p:spPr>
        <p:txBody>
          <a:bodyPr wrap="none">
            <a:spAutoFit/>
          </a:bodyPr>
          <a:lstStyle/>
          <a:p>
            <a:r>
              <a:rPr lang="it-IT" sz="3200" b="1" dirty="0">
                <a:solidFill>
                  <a:schemeClr val="accent6">
                    <a:lumMod val="20000"/>
                    <a:lumOff val="80000"/>
                  </a:schemeClr>
                </a:solidFill>
              </a:rPr>
              <a:t>il terzo giorno risuscitò da morte</a:t>
            </a:r>
            <a:endParaRPr lang="it-IT" sz="3200" dirty="0">
              <a:solidFill>
                <a:schemeClr val="accent6">
                  <a:lumMod val="20000"/>
                  <a:lumOff val="80000"/>
                </a:schemeClr>
              </a:solidFill>
            </a:endParaRPr>
          </a:p>
        </p:txBody>
      </p:sp>
      <p:sp>
        <p:nvSpPr>
          <p:cNvPr id="2" name="Rettangolo 1"/>
          <p:cNvSpPr/>
          <p:nvPr/>
        </p:nvSpPr>
        <p:spPr>
          <a:xfrm>
            <a:off x="323528" y="234514"/>
            <a:ext cx="8568952" cy="2086725"/>
          </a:xfrm>
          <a:prstGeom prst="rect">
            <a:avLst/>
          </a:prstGeom>
        </p:spPr>
        <p:txBody>
          <a:bodyPr wrap="square">
            <a:spAutoFit/>
          </a:bodyPr>
          <a:lstStyle/>
          <a:p>
            <a:pPr>
              <a:lnSpc>
                <a:spcPct val="90000"/>
              </a:lnSpc>
            </a:pPr>
            <a:r>
              <a:rPr lang="it-IT" sz="2400" dirty="0"/>
              <a:t>Alcune persone andarono al sepolcro di Gesù il </a:t>
            </a:r>
            <a:r>
              <a:rPr lang="it-IT" sz="2400" dirty="0" smtClean="0"/>
              <a:t>mattino </a:t>
            </a:r>
            <a:r>
              <a:rPr lang="it-IT" sz="2400" dirty="0"/>
              <a:t>e lo trovarono vuoto. È questo il solo racconto comune ai quattro vangeli. La tomba vuota </a:t>
            </a:r>
            <a:r>
              <a:rPr lang="it-IT" sz="2400" dirty="0" smtClean="0"/>
              <a:t>rinvia </a:t>
            </a:r>
            <a:r>
              <a:rPr lang="it-IT" sz="2400" dirty="0"/>
              <a:t>al </a:t>
            </a:r>
            <a:r>
              <a:rPr lang="it-IT" sz="2400" dirty="0" smtClean="0"/>
              <a:t>mistero: all’annuncio</a:t>
            </a:r>
            <a:r>
              <a:rPr lang="it-IT" sz="2400" i="1" dirty="0"/>
              <a:t> </a:t>
            </a:r>
            <a:r>
              <a:rPr lang="it-IT" sz="2400" i="1" dirty="0" smtClean="0"/>
              <a:t>«Non </a:t>
            </a:r>
            <a:r>
              <a:rPr lang="it-IT" sz="2400" i="1" dirty="0"/>
              <a:t>è </a:t>
            </a:r>
            <a:r>
              <a:rPr lang="it-IT" sz="2400" i="1" dirty="0" smtClean="0"/>
              <a:t>qui»</a:t>
            </a:r>
            <a:r>
              <a:rPr lang="it-IT" sz="2400" dirty="0" smtClean="0"/>
              <a:t> </a:t>
            </a:r>
            <a:r>
              <a:rPr lang="it-IT" dirty="0"/>
              <a:t>(Mt 28,6</a:t>
            </a:r>
            <a:r>
              <a:rPr lang="it-IT" dirty="0" smtClean="0"/>
              <a:t>)</a:t>
            </a:r>
            <a:r>
              <a:rPr lang="it-IT" sz="2400" dirty="0" smtClean="0"/>
              <a:t>, all’incontro  «</a:t>
            </a:r>
            <a:r>
              <a:rPr lang="it-IT" sz="2400" i="1" dirty="0" smtClean="0"/>
              <a:t>sono </a:t>
            </a:r>
            <a:r>
              <a:rPr lang="it-IT" sz="2400" i="1" dirty="0"/>
              <a:t>proprio io! Toccatemi e </a:t>
            </a:r>
            <a:r>
              <a:rPr lang="it-IT" sz="2400" i="1" dirty="0" smtClean="0"/>
              <a:t>guardate» </a:t>
            </a:r>
            <a:r>
              <a:rPr lang="it-IT" dirty="0" smtClean="0"/>
              <a:t>(Lc 24,39)</a:t>
            </a:r>
            <a:r>
              <a:rPr lang="it-IT" sz="2400" dirty="0" smtClean="0"/>
              <a:t>. </a:t>
            </a:r>
            <a:r>
              <a:rPr lang="it-IT" sz="2400" dirty="0"/>
              <a:t>Gesù Cristo è risorto e noi cristiani, noi </a:t>
            </a:r>
            <a:r>
              <a:rPr lang="it-IT" sz="2400" dirty="0" smtClean="0"/>
              <a:t>Chiesa, ne siamo i testimoni.</a:t>
            </a:r>
            <a:endParaRPr lang="it-IT" sz="2400" dirty="0"/>
          </a:p>
        </p:txBody>
      </p:sp>
      <p:sp>
        <p:nvSpPr>
          <p:cNvPr id="4" name="Rettangolo 3"/>
          <p:cNvSpPr/>
          <p:nvPr/>
        </p:nvSpPr>
        <p:spPr>
          <a:xfrm>
            <a:off x="4067944" y="4007439"/>
            <a:ext cx="4932040" cy="1492716"/>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Io </a:t>
            </a:r>
            <a:r>
              <a:rPr lang="it-IT" sz="2800" dirty="0">
                <a:latin typeface="Vijaya" pitchFamily="34" charset="0"/>
                <a:cs typeface="Vijaya" pitchFamily="34" charset="0"/>
              </a:rPr>
              <a:t>sono la risurrezione e la vita; chi crede in me, anche se muore, vivrà; chiunque vive e crede in me, non morrà in </a:t>
            </a:r>
            <a:r>
              <a:rPr lang="it-IT" sz="2800" dirty="0" smtClean="0">
                <a:latin typeface="Vijaya" pitchFamily="34" charset="0"/>
                <a:cs typeface="Vijaya" pitchFamily="34" charset="0"/>
              </a:rPr>
              <a:t>eterno </a:t>
            </a:r>
            <a:r>
              <a:rPr lang="it-IT" dirty="0"/>
              <a:t>[</a:t>
            </a:r>
            <a:r>
              <a:rPr lang="it-IT" dirty="0" err="1" smtClean="0"/>
              <a:t>Gv</a:t>
            </a:r>
            <a:r>
              <a:rPr lang="it-IT" dirty="0" smtClean="0"/>
              <a:t> 11,25-26]. </a:t>
            </a:r>
            <a:endParaRPr lang="it-IT" dirty="0"/>
          </a:p>
        </p:txBody>
      </p:sp>
      <p:pic>
        <p:nvPicPr>
          <p:cNvPr id="1028" name="Picture 4" descr="http://2.bp.blogspot.com/-Psxq3fCsoHM/TbL5-9cS6qI/AAAAAAAABHY/Qn0QL8fqVLE/s1600/resurrezione-fra-angelico-1450.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5943" y="2246420"/>
            <a:ext cx="3486150" cy="323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851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6005031"/>
            <a:ext cx="8620052" cy="584775"/>
          </a:xfrm>
          <a:prstGeom prst="rect">
            <a:avLst/>
          </a:prstGeom>
        </p:spPr>
        <p:txBody>
          <a:bodyPr wrap="none">
            <a:spAutoFit/>
          </a:bodyPr>
          <a:lstStyle/>
          <a:p>
            <a:r>
              <a:rPr lang="it-IT" sz="3200" b="1" spc="-100" dirty="0">
                <a:solidFill>
                  <a:schemeClr val="accent6">
                    <a:lumMod val="20000"/>
                    <a:lumOff val="80000"/>
                  </a:schemeClr>
                </a:solidFill>
              </a:rPr>
              <a:t>salì al cielo, siede alla destra di Dio Padre onnipotente</a:t>
            </a:r>
            <a:endParaRPr lang="it-IT" sz="3200" spc="-100" dirty="0">
              <a:solidFill>
                <a:schemeClr val="accent6">
                  <a:lumMod val="20000"/>
                  <a:lumOff val="80000"/>
                </a:schemeClr>
              </a:solidFill>
            </a:endParaRPr>
          </a:p>
        </p:txBody>
      </p:sp>
      <p:pic>
        <p:nvPicPr>
          <p:cNvPr id="3074" name="Picture 2" descr="http://lydiapurpuraria.files.wordpress.com/2011/06/37-giotto-ascension.jpg?w=750&amp;h=696">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852936"/>
            <a:ext cx="2745034" cy="254739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23528" y="185407"/>
            <a:ext cx="8568952" cy="2677656"/>
          </a:xfrm>
          <a:prstGeom prst="rect">
            <a:avLst/>
          </a:prstGeom>
        </p:spPr>
        <p:txBody>
          <a:bodyPr wrap="square">
            <a:spAutoFit/>
          </a:bodyPr>
          <a:lstStyle/>
          <a:p>
            <a:r>
              <a:rPr lang="it-IT" sz="2400" dirty="0" smtClean="0"/>
              <a:t>Un </a:t>
            </a:r>
            <a:r>
              <a:rPr lang="it-IT" sz="2400" dirty="0"/>
              <a:t>uomo è assiso alla destra del Padre in piena uguaglianza con lui ed è Signore come lui</a:t>
            </a:r>
            <a:r>
              <a:rPr lang="it-IT" sz="2400" dirty="0" smtClean="0"/>
              <a:t>.</a:t>
            </a:r>
            <a:r>
              <a:rPr lang="it-IT" sz="2400" dirty="0"/>
              <a:t> Gesù di </a:t>
            </a:r>
            <a:r>
              <a:rPr lang="it-IT" sz="2400" dirty="0" smtClean="0"/>
              <a:t>Nazareth </a:t>
            </a:r>
            <a:r>
              <a:rPr lang="it-IT" sz="2400" dirty="0"/>
              <a:t>abbandona la nostra </a:t>
            </a:r>
            <a:r>
              <a:rPr lang="it-IT" sz="2400" dirty="0" smtClean="0"/>
              <a:t>condizione </a:t>
            </a:r>
            <a:r>
              <a:rPr lang="it-IT" sz="2400" dirty="0"/>
              <a:t>terrena e mortale, per assumere, in qualità di uomo, la condizione divina e diventare simile a Dio. </a:t>
            </a:r>
            <a:endParaRPr lang="it-IT" sz="2400" dirty="0" smtClean="0"/>
          </a:p>
          <a:p>
            <a:r>
              <a:rPr lang="it-IT" sz="2400" dirty="0"/>
              <a:t>Per Gesù risorto non esistono più limiti di tempo, di spazio, </a:t>
            </a:r>
            <a:r>
              <a:rPr lang="it-IT" sz="2400" dirty="0" smtClean="0"/>
              <a:t>con </a:t>
            </a:r>
            <a:r>
              <a:rPr lang="it-IT" sz="2400" dirty="0"/>
              <a:t>il suo trionfo sulla morte acquista le incalcolabili dimensioni dell’universo, la pienezza inesauribile e senza limiti di Dio. </a:t>
            </a:r>
          </a:p>
        </p:txBody>
      </p:sp>
      <p:sp>
        <p:nvSpPr>
          <p:cNvPr id="4" name="Rettangolo 3"/>
          <p:cNvSpPr/>
          <p:nvPr/>
        </p:nvSpPr>
        <p:spPr>
          <a:xfrm>
            <a:off x="3203848" y="3221164"/>
            <a:ext cx="5688632" cy="2160591"/>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Per </a:t>
            </a:r>
            <a:r>
              <a:rPr lang="it-IT" sz="2800" dirty="0">
                <a:latin typeface="Vijaya" pitchFamily="34" charset="0"/>
                <a:cs typeface="Vijaya" pitchFamily="34" charset="0"/>
              </a:rPr>
              <a:t>questo Dio lo </a:t>
            </a:r>
            <a:r>
              <a:rPr lang="it-IT" sz="2800" dirty="0" smtClean="0">
                <a:latin typeface="Vijaya" pitchFamily="34" charset="0"/>
                <a:cs typeface="Vijaya" pitchFamily="34" charset="0"/>
              </a:rPr>
              <a:t>esaltò e </a:t>
            </a:r>
            <a:r>
              <a:rPr lang="it-IT" sz="2800" dirty="0">
                <a:latin typeface="Vijaya" pitchFamily="34" charset="0"/>
                <a:cs typeface="Vijaya" pitchFamily="34" charset="0"/>
              </a:rPr>
              <a:t>gli donò il </a:t>
            </a:r>
            <a:r>
              <a:rPr lang="it-IT" sz="2800" dirty="0" smtClean="0">
                <a:latin typeface="Vijaya" pitchFamily="34" charset="0"/>
                <a:cs typeface="Vijaya" pitchFamily="34" charset="0"/>
              </a:rPr>
              <a:t>nome che </a:t>
            </a:r>
            <a:r>
              <a:rPr lang="it-IT" sz="2800" dirty="0">
                <a:latin typeface="Vijaya" pitchFamily="34" charset="0"/>
                <a:cs typeface="Vijaya" pitchFamily="34" charset="0"/>
              </a:rPr>
              <a:t>è al di sopra di ogni </a:t>
            </a:r>
            <a:r>
              <a:rPr lang="it-IT" sz="2800" dirty="0" smtClean="0">
                <a:latin typeface="Vijaya" pitchFamily="34" charset="0"/>
                <a:cs typeface="Vijaya" pitchFamily="34" charset="0"/>
              </a:rPr>
              <a:t>nome, perché </a:t>
            </a:r>
            <a:r>
              <a:rPr lang="it-IT" sz="2800" dirty="0">
                <a:latin typeface="Vijaya" pitchFamily="34" charset="0"/>
                <a:cs typeface="Vijaya" pitchFamily="34" charset="0"/>
              </a:rPr>
              <a:t>nel nome di </a:t>
            </a:r>
            <a:r>
              <a:rPr lang="it-IT" sz="2800" dirty="0" smtClean="0">
                <a:latin typeface="Vijaya" pitchFamily="34" charset="0"/>
                <a:cs typeface="Vijaya" pitchFamily="34" charset="0"/>
              </a:rPr>
              <a:t>Gesù ogni </a:t>
            </a:r>
            <a:r>
              <a:rPr lang="it-IT" sz="2800" dirty="0">
                <a:latin typeface="Vijaya" pitchFamily="34" charset="0"/>
                <a:cs typeface="Vijaya" pitchFamily="34" charset="0"/>
              </a:rPr>
              <a:t>ginocchio si </a:t>
            </a:r>
            <a:r>
              <a:rPr lang="it-IT" sz="2800" dirty="0" smtClean="0">
                <a:latin typeface="Vijaya" pitchFamily="34" charset="0"/>
                <a:cs typeface="Vijaya" pitchFamily="34" charset="0"/>
              </a:rPr>
              <a:t>pieghi nei </a:t>
            </a:r>
            <a:r>
              <a:rPr lang="it-IT" sz="2800" dirty="0">
                <a:latin typeface="Vijaya" pitchFamily="34" charset="0"/>
                <a:cs typeface="Vijaya" pitchFamily="34" charset="0"/>
              </a:rPr>
              <a:t>cieli, sulla terra e sotto </a:t>
            </a:r>
            <a:r>
              <a:rPr lang="it-IT" sz="2800" dirty="0" smtClean="0">
                <a:latin typeface="Vijaya" pitchFamily="34" charset="0"/>
                <a:cs typeface="Vijaya" pitchFamily="34" charset="0"/>
              </a:rPr>
              <a:t>terra, e </a:t>
            </a:r>
            <a:r>
              <a:rPr lang="it-IT" sz="2800" dirty="0">
                <a:latin typeface="Vijaya" pitchFamily="34" charset="0"/>
                <a:cs typeface="Vijaya" pitchFamily="34" charset="0"/>
              </a:rPr>
              <a:t>ogni lingua proclami:</a:t>
            </a:r>
            <a:br>
              <a:rPr lang="it-IT" sz="2800" dirty="0">
                <a:latin typeface="Vijaya" pitchFamily="34" charset="0"/>
                <a:cs typeface="Vijaya" pitchFamily="34" charset="0"/>
              </a:rPr>
            </a:br>
            <a:r>
              <a:rPr lang="it-IT" sz="2800" dirty="0">
                <a:latin typeface="Vijaya" pitchFamily="34" charset="0"/>
                <a:cs typeface="Vijaya" pitchFamily="34" charset="0"/>
              </a:rPr>
              <a:t>«Gesù Cristo è Signore</a:t>
            </a:r>
            <a:r>
              <a:rPr lang="it-IT" sz="2800" dirty="0" smtClean="0">
                <a:latin typeface="Vijaya" pitchFamily="34" charset="0"/>
                <a:cs typeface="Vijaya" pitchFamily="34" charset="0"/>
              </a:rPr>
              <a:t>!», a </a:t>
            </a:r>
            <a:r>
              <a:rPr lang="it-IT" sz="2800" dirty="0">
                <a:latin typeface="Vijaya" pitchFamily="34" charset="0"/>
                <a:cs typeface="Vijaya" pitchFamily="34" charset="0"/>
              </a:rPr>
              <a:t>gloria di Dio Padre</a:t>
            </a:r>
            <a:r>
              <a:rPr lang="it-IT" sz="2800" dirty="0" smtClean="0">
                <a:latin typeface="Vijaya" pitchFamily="34" charset="0"/>
                <a:cs typeface="Vijaya" pitchFamily="34" charset="0"/>
              </a:rPr>
              <a:t>. </a:t>
            </a:r>
            <a:r>
              <a:rPr lang="it-IT" dirty="0" smtClean="0"/>
              <a:t>[Fil 2, 9-11]</a:t>
            </a:r>
            <a:endParaRPr lang="it-IT" dirty="0"/>
          </a:p>
        </p:txBody>
      </p:sp>
    </p:spTree>
    <p:extLst>
      <p:ext uri="{BB962C8B-B14F-4D97-AF65-F5344CB8AC3E}">
        <p14:creationId xmlns:p14="http://schemas.microsoft.com/office/powerpoint/2010/main" val="101612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6021288"/>
            <a:ext cx="6225743" cy="584775"/>
          </a:xfrm>
          <a:prstGeom prst="rect">
            <a:avLst/>
          </a:prstGeom>
        </p:spPr>
        <p:txBody>
          <a:bodyPr wrap="none">
            <a:spAutoFit/>
          </a:bodyPr>
          <a:lstStyle/>
          <a:p>
            <a:r>
              <a:rPr lang="it-IT" sz="3200" b="1" dirty="0">
                <a:solidFill>
                  <a:schemeClr val="accent6">
                    <a:lumMod val="20000"/>
                    <a:lumOff val="80000"/>
                  </a:schemeClr>
                </a:solidFill>
              </a:rPr>
              <a:t>di là verrà a giudicare i vivi e i morti</a:t>
            </a:r>
            <a:endParaRPr lang="it-IT" sz="3200" dirty="0">
              <a:solidFill>
                <a:schemeClr val="accent6">
                  <a:lumMod val="20000"/>
                  <a:lumOff val="80000"/>
                </a:schemeClr>
              </a:solidFill>
            </a:endParaRPr>
          </a:p>
        </p:txBody>
      </p:sp>
      <p:pic>
        <p:nvPicPr>
          <p:cNvPr id="4098" name="Picture 2" descr="http://www.vaticanotours.com/g/cappella-sistina-giudizio-universale-dettaglio-cristo-giudice.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3572" y="1988840"/>
            <a:ext cx="2676525" cy="3451455"/>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33572" y="188640"/>
            <a:ext cx="8558908" cy="1569660"/>
          </a:xfrm>
          <a:prstGeom prst="rect">
            <a:avLst/>
          </a:prstGeom>
        </p:spPr>
        <p:txBody>
          <a:bodyPr wrap="square">
            <a:spAutoFit/>
          </a:bodyPr>
          <a:lstStyle/>
          <a:p>
            <a:r>
              <a:rPr lang="it-IT" sz="2400" dirty="0" smtClean="0"/>
              <a:t>Il giudizio è l’incontro </a:t>
            </a:r>
            <a:r>
              <a:rPr lang="it-IT" sz="2400" dirty="0"/>
              <a:t>con l’Amore in persona, con la tenerezza </a:t>
            </a:r>
            <a:r>
              <a:rPr lang="it-IT" sz="2400" dirty="0" smtClean="0"/>
              <a:t>assoluta. Saremo immersi </a:t>
            </a:r>
            <a:r>
              <a:rPr lang="it-IT" sz="2400" dirty="0"/>
              <a:t>nell’</a:t>
            </a:r>
            <a:r>
              <a:rPr lang="it-IT" sz="2400" i="1" dirty="0"/>
              <a:t>"ampiezza, lunghezza, altezza e profondità dell’amore di Cristo</a:t>
            </a:r>
            <a:r>
              <a:rPr lang="it-IT" sz="2400" dirty="0"/>
              <a:t> </a:t>
            </a:r>
            <a:r>
              <a:rPr lang="it-IT" sz="2400" i="1" dirty="0"/>
              <a:t>che sorpassa ogni conoscenza e ci ricolma di tutta la pienezza di Dio"</a:t>
            </a:r>
            <a:r>
              <a:rPr lang="it-IT" sz="2400" dirty="0"/>
              <a:t> (</a:t>
            </a:r>
            <a:r>
              <a:rPr lang="it-IT" sz="2400" dirty="0" err="1"/>
              <a:t>cfr</a:t>
            </a:r>
            <a:r>
              <a:rPr lang="it-IT" sz="2400" dirty="0"/>
              <a:t> </a:t>
            </a:r>
            <a:r>
              <a:rPr lang="it-IT" sz="2400" dirty="0" err="1"/>
              <a:t>Ef</a:t>
            </a:r>
            <a:r>
              <a:rPr lang="it-IT" sz="2400" dirty="0"/>
              <a:t> 3,18-19).</a:t>
            </a:r>
          </a:p>
        </p:txBody>
      </p:sp>
      <p:sp>
        <p:nvSpPr>
          <p:cNvPr id="4" name="Rettangolo 3"/>
          <p:cNvSpPr/>
          <p:nvPr/>
        </p:nvSpPr>
        <p:spPr>
          <a:xfrm>
            <a:off x="3190701" y="2568740"/>
            <a:ext cx="5832648" cy="2871555"/>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In </a:t>
            </a:r>
            <a:r>
              <a:rPr lang="it-IT" sz="2800" dirty="0">
                <a:latin typeface="Vijaya" pitchFamily="34" charset="0"/>
                <a:cs typeface="Vijaya" pitchFamily="34" charset="0"/>
              </a:rPr>
              <a:t>verità, in verità vi dico: chi ascolta la mia parola e crede a colui che mi ha mandato, ha la vita eterna e non va incontro al giudizio, ma è passato dalla morte alla vita... Verrà l’ora in cui tutti coloro che sono nei sepolcri udranno la sua voce e ne usciranno: quanti fecero il bene per una risurrezione di vita e quanti fecero il male per una risurrezione di </a:t>
            </a:r>
            <a:r>
              <a:rPr lang="it-IT" sz="2800" dirty="0" smtClean="0">
                <a:latin typeface="Vijaya" pitchFamily="34" charset="0"/>
                <a:cs typeface="Vijaya" pitchFamily="34" charset="0"/>
              </a:rPr>
              <a:t>condanna </a:t>
            </a:r>
            <a:r>
              <a:rPr lang="it-IT" dirty="0" smtClean="0"/>
              <a:t>[</a:t>
            </a:r>
            <a:r>
              <a:rPr lang="it-IT" dirty="0" err="1" smtClean="0"/>
              <a:t>Gv</a:t>
            </a:r>
            <a:r>
              <a:rPr lang="it-IT" dirty="0" smtClean="0"/>
              <a:t> </a:t>
            </a:r>
            <a:r>
              <a:rPr lang="it-IT" dirty="0"/>
              <a:t>5, </a:t>
            </a:r>
            <a:r>
              <a:rPr lang="it-IT" dirty="0" smtClean="0"/>
              <a:t>24-29].</a:t>
            </a:r>
            <a:endParaRPr lang="it-IT" dirty="0"/>
          </a:p>
        </p:txBody>
      </p:sp>
    </p:spTree>
    <p:extLst>
      <p:ext uri="{BB962C8B-B14F-4D97-AF65-F5344CB8AC3E}">
        <p14:creationId xmlns:p14="http://schemas.microsoft.com/office/powerpoint/2010/main" val="20834617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mbradei.files.wordpress.com/2008/07/pentecost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884201" y="253234"/>
            <a:ext cx="4163818" cy="645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04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91990" y="3717032"/>
            <a:ext cx="6952010" cy="2118097"/>
          </a:xfrm>
          <a:effectLst>
            <a:softEdge rad="635000"/>
          </a:effectLst>
        </p:spPr>
        <p:txBody>
          <a:bodyPr>
            <a:normAutofit fontScale="90000"/>
          </a:bodyPr>
          <a:lstStyle/>
          <a:p>
            <a:r>
              <a:rPr lang="it-IT" sz="18400" dirty="0" smtClean="0">
                <a:solidFill>
                  <a:schemeClr val="accent6">
                    <a:lumMod val="50000"/>
                  </a:schemeClr>
                </a:solidFill>
                <a:effectLst>
                  <a:innerShdw blurRad="114300">
                    <a:prstClr val="black"/>
                  </a:innerShdw>
                </a:effectLst>
                <a:latin typeface="LeviReBrushed" pitchFamily="2" charset="0"/>
              </a:rPr>
              <a:t>CREDO</a:t>
            </a:r>
            <a:endParaRPr lang="it-IT" dirty="0">
              <a:solidFill>
                <a:schemeClr val="accent6">
                  <a:lumMod val="50000"/>
                </a:schemeClr>
              </a:solidFill>
              <a:effectLst>
                <a:innerShdw blurRad="114300">
                  <a:prstClr val="black"/>
                </a:innerShdw>
              </a:effectLst>
              <a:latin typeface="LeviReBrushed" pitchFamily="2" charset="0"/>
            </a:endParaRPr>
          </a:p>
        </p:txBody>
      </p:sp>
    </p:spTree>
    <p:extLst>
      <p:ext uri="{BB962C8B-B14F-4D97-AF65-F5344CB8AC3E}">
        <p14:creationId xmlns:p14="http://schemas.microsoft.com/office/powerpoint/2010/main" val="31771399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5901095"/>
            <a:ext cx="4474889" cy="523220"/>
          </a:xfrm>
          <a:prstGeom prst="rect">
            <a:avLst/>
          </a:prstGeom>
        </p:spPr>
        <p:txBody>
          <a:bodyPr wrap="square">
            <a:spAutoFit/>
          </a:bodyPr>
          <a:lstStyle/>
          <a:p>
            <a:pPr lvl="0"/>
            <a:r>
              <a:rPr lang="it-IT" sz="2800" b="1" dirty="0">
                <a:solidFill>
                  <a:schemeClr val="accent6">
                    <a:lumMod val="20000"/>
                    <a:lumOff val="80000"/>
                  </a:schemeClr>
                </a:solidFill>
              </a:rPr>
              <a:t>Credo nello Spirito Santo</a:t>
            </a:r>
            <a:endParaRPr lang="it-IT" sz="2800" dirty="0">
              <a:solidFill>
                <a:schemeClr val="accent6">
                  <a:lumMod val="20000"/>
                  <a:lumOff val="80000"/>
                </a:schemeClr>
              </a:solidFill>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28" y="2492896"/>
            <a:ext cx="3052536" cy="2930435"/>
          </a:xfrm>
          <a:prstGeom prst="rect">
            <a:avLst/>
          </a:prstGeom>
        </p:spPr>
      </p:pic>
      <p:sp>
        <p:nvSpPr>
          <p:cNvPr id="4" name="Rettangolo 3"/>
          <p:cNvSpPr/>
          <p:nvPr/>
        </p:nvSpPr>
        <p:spPr>
          <a:xfrm>
            <a:off x="323528" y="188640"/>
            <a:ext cx="8496944" cy="2308324"/>
          </a:xfrm>
          <a:prstGeom prst="rect">
            <a:avLst/>
          </a:prstGeom>
        </p:spPr>
        <p:txBody>
          <a:bodyPr wrap="square">
            <a:spAutoFit/>
          </a:bodyPr>
          <a:lstStyle/>
          <a:p>
            <a:r>
              <a:rPr lang="it-IT" sz="2400" dirty="0"/>
              <a:t>Spirito vuol dire soffio, </a:t>
            </a:r>
            <a:r>
              <a:rPr lang="it-IT" sz="2400" dirty="0" smtClean="0"/>
              <a:t>vento; </a:t>
            </a:r>
            <a:r>
              <a:rPr lang="it-IT" sz="2400" dirty="0"/>
              <a:t>attraverso gli effetti della sua azione </a:t>
            </a:r>
            <a:r>
              <a:rPr lang="it-IT" sz="2400" dirty="0" smtClean="0"/>
              <a:t>lo </a:t>
            </a:r>
            <a:r>
              <a:rPr lang="it-IT" sz="2400" dirty="0"/>
              <a:t>Spirito santo si </a:t>
            </a:r>
            <a:r>
              <a:rPr lang="it-IT" sz="2400" dirty="0" smtClean="0"/>
              <a:t>fa </a:t>
            </a:r>
            <a:r>
              <a:rPr lang="it-IT" sz="2400" dirty="0"/>
              <a:t>conoscere e continua a manifestarsi</a:t>
            </a:r>
            <a:r>
              <a:rPr lang="it-IT" sz="2400" dirty="0" smtClean="0"/>
              <a:t>. </a:t>
            </a:r>
            <a:r>
              <a:rPr lang="it-IT" sz="2400" dirty="0"/>
              <a:t>Egli si manifesta nei suoi doni, nei suoi carismi, nelle sue opere, nel mondo e dentro di noi</a:t>
            </a:r>
            <a:r>
              <a:rPr lang="it-IT" sz="2400" dirty="0" smtClean="0"/>
              <a:t>. </a:t>
            </a:r>
            <a:r>
              <a:rPr lang="it-IT" sz="2400" dirty="0"/>
              <a:t>La vita dello </a:t>
            </a:r>
            <a:r>
              <a:rPr lang="it-IT" sz="2400" dirty="0" smtClean="0"/>
              <a:t>Spirito </a:t>
            </a:r>
            <a:r>
              <a:rPr lang="it-IT" sz="2400" dirty="0"/>
              <a:t>ci fa diventare più uomini, risana le nostre coscienze e i rapporti umani, ristabilisce un clima </a:t>
            </a:r>
            <a:r>
              <a:rPr lang="it-IT" sz="2400" dirty="0" smtClean="0"/>
              <a:t>fraterno.</a:t>
            </a:r>
            <a:endParaRPr lang="it-IT" sz="2400" dirty="0"/>
          </a:p>
        </p:txBody>
      </p:sp>
      <p:sp>
        <p:nvSpPr>
          <p:cNvPr id="5" name="Rettangolo 4"/>
          <p:cNvSpPr/>
          <p:nvPr/>
        </p:nvSpPr>
        <p:spPr>
          <a:xfrm>
            <a:off x="3563888" y="2883750"/>
            <a:ext cx="5112568" cy="2505301"/>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Infatti </a:t>
            </a:r>
            <a:r>
              <a:rPr lang="it-IT" sz="2800" dirty="0">
                <a:latin typeface="Vijaya" pitchFamily="34" charset="0"/>
                <a:cs typeface="Vijaya" pitchFamily="34" charset="0"/>
              </a:rPr>
              <a:t>tutti quelli che sono guidati dallo Spirito di Dio, questi sono figli di Dio. </a:t>
            </a:r>
            <a:r>
              <a:rPr lang="it-IT" sz="2800" dirty="0" smtClean="0">
                <a:latin typeface="Vijaya" pitchFamily="34" charset="0"/>
                <a:cs typeface="Vijaya" pitchFamily="34" charset="0"/>
              </a:rPr>
              <a:t>E </a:t>
            </a:r>
            <a:r>
              <a:rPr lang="it-IT" sz="2800" dirty="0">
                <a:latin typeface="Vijaya" pitchFamily="34" charset="0"/>
                <a:cs typeface="Vijaya" pitchFamily="34" charset="0"/>
              </a:rPr>
              <a:t>voi non avete ricevuto uno spirito da schiavi per ricadere nella paura, ma avete ricevuto lo Spirito che rende figli adottivi, per mezzo del quale gridiamo: «Abbà! Padre!». </a:t>
            </a:r>
            <a:r>
              <a:rPr lang="it-IT" dirty="0" smtClean="0"/>
              <a:t>[</a:t>
            </a:r>
            <a:r>
              <a:rPr lang="it-IT" dirty="0" err="1" smtClean="0"/>
              <a:t>Rm</a:t>
            </a:r>
            <a:r>
              <a:rPr lang="it-IT" dirty="0" smtClean="0"/>
              <a:t> 8, 14-15]</a:t>
            </a:r>
            <a:endParaRPr lang="it-IT" dirty="0"/>
          </a:p>
        </p:txBody>
      </p:sp>
    </p:spTree>
    <p:extLst>
      <p:ext uri="{BB962C8B-B14F-4D97-AF65-F5344CB8AC3E}">
        <p14:creationId xmlns:p14="http://schemas.microsoft.com/office/powerpoint/2010/main" val="42931619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5901095"/>
            <a:ext cx="8496944" cy="523220"/>
          </a:xfrm>
          <a:prstGeom prst="rect">
            <a:avLst/>
          </a:prstGeom>
        </p:spPr>
        <p:txBody>
          <a:bodyPr wrap="square">
            <a:spAutoFit/>
          </a:bodyPr>
          <a:lstStyle/>
          <a:p>
            <a:r>
              <a:rPr lang="it-IT" sz="2800" b="1" dirty="0">
                <a:solidFill>
                  <a:srgbClr val="F79646">
                    <a:lumMod val="20000"/>
                    <a:lumOff val="80000"/>
                  </a:srgbClr>
                </a:solidFill>
              </a:rPr>
              <a:t>la santa Chiesa </a:t>
            </a:r>
            <a:r>
              <a:rPr lang="it-IT" sz="2800" b="1" dirty="0" smtClean="0">
                <a:solidFill>
                  <a:srgbClr val="F79646">
                    <a:lumMod val="20000"/>
                    <a:lumOff val="80000"/>
                  </a:srgbClr>
                </a:solidFill>
              </a:rPr>
              <a:t>cattolica, </a:t>
            </a:r>
            <a:r>
              <a:rPr lang="it-IT" sz="2800" b="1" dirty="0" smtClean="0">
                <a:solidFill>
                  <a:schemeClr val="accent6">
                    <a:lumMod val="20000"/>
                    <a:lumOff val="80000"/>
                  </a:schemeClr>
                </a:solidFill>
              </a:rPr>
              <a:t>la </a:t>
            </a:r>
            <a:r>
              <a:rPr lang="it-IT" sz="2800" b="1" dirty="0">
                <a:solidFill>
                  <a:schemeClr val="accent6">
                    <a:lumMod val="20000"/>
                    <a:lumOff val="80000"/>
                  </a:schemeClr>
                </a:solidFill>
              </a:rPr>
              <a:t>comunione dei </a:t>
            </a:r>
            <a:r>
              <a:rPr lang="it-IT" sz="2800" b="1" dirty="0" smtClean="0">
                <a:solidFill>
                  <a:schemeClr val="accent6">
                    <a:lumMod val="20000"/>
                    <a:lumOff val="80000"/>
                  </a:schemeClr>
                </a:solidFill>
              </a:rPr>
              <a:t>santi</a:t>
            </a:r>
            <a:endParaRPr lang="it-IT" sz="2800" dirty="0"/>
          </a:p>
        </p:txBody>
      </p:sp>
      <p:pic>
        <p:nvPicPr>
          <p:cNvPr id="1026" name="Picture 2" descr="http://www.it.josemariaescriva.info/image/santi-cielo-fra-angelico.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89"/>
          <a:stretch/>
        </p:blipFill>
        <p:spPr bwMode="auto">
          <a:xfrm>
            <a:off x="346770" y="2348880"/>
            <a:ext cx="4153222" cy="3031638"/>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46770" y="260648"/>
            <a:ext cx="8306444" cy="1938992"/>
          </a:xfrm>
          <a:prstGeom prst="rect">
            <a:avLst/>
          </a:prstGeom>
        </p:spPr>
        <p:txBody>
          <a:bodyPr wrap="square">
            <a:spAutoFit/>
          </a:bodyPr>
          <a:lstStyle/>
          <a:p>
            <a:r>
              <a:rPr lang="it-IT" sz="2400" dirty="0" smtClean="0"/>
              <a:t>Dio santifica </a:t>
            </a:r>
            <a:r>
              <a:rPr lang="it-IT" sz="2400" dirty="0"/>
              <a:t>e </a:t>
            </a:r>
            <a:r>
              <a:rPr lang="it-IT" sz="2400" dirty="0" smtClean="0"/>
              <a:t>salva </a:t>
            </a:r>
            <a:r>
              <a:rPr lang="it-IT" sz="2400" dirty="0"/>
              <a:t>gli uomini non individualmente e senza alcun legame tra loro, ma </a:t>
            </a:r>
            <a:r>
              <a:rPr lang="it-IT" sz="2400" dirty="0" smtClean="0"/>
              <a:t>ha costituito  </a:t>
            </a:r>
            <a:r>
              <a:rPr lang="it-IT" sz="2400" dirty="0"/>
              <a:t>un popolo, che lo riconoscesse secondo la verità e lo servisse nella </a:t>
            </a:r>
            <a:r>
              <a:rPr lang="it-IT" sz="2400" dirty="0" smtClean="0"/>
              <a:t>santità, che ha </a:t>
            </a:r>
            <a:r>
              <a:rPr lang="it-IT" sz="2400" dirty="0"/>
              <a:t>per capo </a:t>
            </a:r>
            <a:r>
              <a:rPr lang="it-IT" sz="2400" dirty="0" smtClean="0"/>
              <a:t>Cristo, per </a:t>
            </a:r>
            <a:r>
              <a:rPr lang="it-IT" sz="2400" dirty="0"/>
              <a:t>condizione la dignità e la libertà dei figli di Dio, </a:t>
            </a:r>
            <a:r>
              <a:rPr lang="it-IT" sz="2400" dirty="0" smtClean="0"/>
              <a:t>ha </a:t>
            </a:r>
            <a:r>
              <a:rPr lang="it-IT" sz="2400" dirty="0"/>
              <a:t>per legge il nuovo precetto di amare </a:t>
            </a:r>
            <a:r>
              <a:rPr lang="it-IT" sz="2400" dirty="0" smtClean="0"/>
              <a:t>e per </a:t>
            </a:r>
            <a:r>
              <a:rPr lang="it-IT" sz="2400" dirty="0"/>
              <a:t>fine il regno di </a:t>
            </a:r>
            <a:r>
              <a:rPr lang="it-IT" sz="2400" dirty="0" smtClean="0"/>
              <a:t>Dio.</a:t>
            </a:r>
            <a:endParaRPr lang="it-IT" sz="2400" dirty="0"/>
          </a:p>
        </p:txBody>
      </p:sp>
      <p:sp>
        <p:nvSpPr>
          <p:cNvPr id="4" name="Rettangolo 3"/>
          <p:cNvSpPr/>
          <p:nvPr/>
        </p:nvSpPr>
        <p:spPr>
          <a:xfrm>
            <a:off x="4600550" y="2653618"/>
            <a:ext cx="4363938" cy="2726900"/>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E la </a:t>
            </a:r>
            <a:r>
              <a:rPr lang="it-IT" sz="2800" dirty="0">
                <a:latin typeface="Vijaya" pitchFamily="34" charset="0"/>
                <a:cs typeface="Vijaya" pitchFamily="34" charset="0"/>
              </a:rPr>
              <a:t>gloria che tu hai dato a me, io l'ho data a loro, perché siano una sola cosa come noi siamo una sola cosa. </a:t>
            </a:r>
            <a:r>
              <a:rPr lang="it-IT" sz="2800" dirty="0" smtClean="0">
                <a:latin typeface="Vijaya" pitchFamily="34" charset="0"/>
                <a:cs typeface="Vijaya" pitchFamily="34" charset="0"/>
              </a:rPr>
              <a:t>Io </a:t>
            </a:r>
            <a:r>
              <a:rPr lang="it-IT" sz="2800" dirty="0">
                <a:latin typeface="Vijaya" pitchFamily="34" charset="0"/>
                <a:cs typeface="Vijaya" pitchFamily="34" charset="0"/>
              </a:rPr>
              <a:t>in loro e tu in me, perché siano perfetti nell'unità e il mondo conosca che tu mi hai mandato e che li hai amati come hai amato </a:t>
            </a:r>
            <a:r>
              <a:rPr lang="it-IT" sz="2800" dirty="0" smtClean="0">
                <a:latin typeface="Vijaya" pitchFamily="34" charset="0"/>
                <a:cs typeface="Vijaya" pitchFamily="34" charset="0"/>
              </a:rPr>
              <a:t>me </a:t>
            </a:r>
            <a:r>
              <a:rPr lang="it-IT" dirty="0" smtClean="0"/>
              <a:t>[</a:t>
            </a:r>
            <a:r>
              <a:rPr lang="it-IT" dirty="0" err="1" smtClean="0"/>
              <a:t>Gv</a:t>
            </a:r>
            <a:r>
              <a:rPr lang="it-IT" dirty="0" smtClean="0"/>
              <a:t> 17, 22-23].</a:t>
            </a:r>
            <a:endParaRPr lang="it-IT" dirty="0"/>
          </a:p>
        </p:txBody>
      </p:sp>
    </p:spTree>
    <p:extLst>
      <p:ext uri="{BB962C8B-B14F-4D97-AF65-F5344CB8AC3E}">
        <p14:creationId xmlns:p14="http://schemas.microsoft.com/office/powerpoint/2010/main" val="18660580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5901095"/>
            <a:ext cx="8496944" cy="523220"/>
          </a:xfrm>
          <a:prstGeom prst="rect">
            <a:avLst/>
          </a:prstGeom>
        </p:spPr>
        <p:txBody>
          <a:bodyPr wrap="square">
            <a:spAutoFit/>
          </a:bodyPr>
          <a:lstStyle/>
          <a:p>
            <a:r>
              <a:rPr lang="it-IT" sz="2800" b="1" dirty="0" smtClean="0">
                <a:solidFill>
                  <a:schemeClr val="accent6">
                    <a:lumMod val="20000"/>
                    <a:lumOff val="80000"/>
                  </a:schemeClr>
                </a:solidFill>
              </a:rPr>
              <a:t>la </a:t>
            </a:r>
            <a:r>
              <a:rPr lang="it-IT" sz="2800" b="1" dirty="0">
                <a:solidFill>
                  <a:schemeClr val="accent6">
                    <a:lumMod val="20000"/>
                    <a:lumOff val="80000"/>
                  </a:schemeClr>
                </a:solidFill>
              </a:rPr>
              <a:t>remissione dei </a:t>
            </a:r>
            <a:r>
              <a:rPr lang="it-IT" sz="2800" b="1" dirty="0" smtClean="0">
                <a:solidFill>
                  <a:schemeClr val="accent6">
                    <a:lumMod val="20000"/>
                    <a:lumOff val="80000"/>
                  </a:schemeClr>
                </a:solidFill>
              </a:rPr>
              <a:t>peccati</a:t>
            </a:r>
            <a:endParaRPr lang="it-IT" sz="28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02" y="2564904"/>
            <a:ext cx="2133600" cy="2857500"/>
          </a:xfrm>
          <a:prstGeom prst="rect">
            <a:avLst/>
          </a:prstGeom>
        </p:spPr>
      </p:pic>
      <p:sp>
        <p:nvSpPr>
          <p:cNvPr id="2" name="Rettangolo 1"/>
          <p:cNvSpPr/>
          <p:nvPr/>
        </p:nvSpPr>
        <p:spPr>
          <a:xfrm>
            <a:off x="2763813" y="3240817"/>
            <a:ext cx="6192688" cy="2160591"/>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Gesù </a:t>
            </a:r>
            <a:r>
              <a:rPr lang="it-IT" sz="2800" dirty="0">
                <a:latin typeface="Vijaya" pitchFamily="34" charset="0"/>
                <a:cs typeface="Vijaya" pitchFamily="34" charset="0"/>
              </a:rPr>
              <a:t>disse loro di nuovo: «Pace a voi! Come il Padre ha mandato me, anche io mando voi». </a:t>
            </a:r>
            <a:r>
              <a:rPr lang="it-IT" sz="2800" dirty="0" smtClean="0">
                <a:latin typeface="Vijaya" pitchFamily="34" charset="0"/>
                <a:cs typeface="Vijaya" pitchFamily="34" charset="0"/>
              </a:rPr>
              <a:t>Detto </a:t>
            </a:r>
            <a:r>
              <a:rPr lang="it-IT" sz="2800" dirty="0">
                <a:latin typeface="Vijaya" pitchFamily="34" charset="0"/>
                <a:cs typeface="Vijaya" pitchFamily="34" charset="0"/>
              </a:rPr>
              <a:t>questo, soffiò e disse loro: «Ricevete lo Spirito Santo. </a:t>
            </a:r>
            <a:r>
              <a:rPr lang="it-IT" sz="2800" dirty="0" smtClean="0">
                <a:latin typeface="Vijaya" pitchFamily="34" charset="0"/>
                <a:cs typeface="Vijaya" pitchFamily="34" charset="0"/>
              </a:rPr>
              <a:t>A </a:t>
            </a:r>
            <a:r>
              <a:rPr lang="it-IT" sz="2800" dirty="0">
                <a:latin typeface="Vijaya" pitchFamily="34" charset="0"/>
                <a:cs typeface="Vijaya" pitchFamily="34" charset="0"/>
              </a:rPr>
              <a:t>coloro a cui perdonerete i peccati, saranno perdonati; a coloro a cui non perdonerete, non saranno perdonati</a:t>
            </a:r>
            <a:r>
              <a:rPr lang="it-IT" sz="2800" dirty="0" smtClean="0">
                <a:latin typeface="Vijaya" pitchFamily="34" charset="0"/>
                <a:cs typeface="Vijaya" pitchFamily="34" charset="0"/>
              </a:rPr>
              <a:t>». </a:t>
            </a:r>
            <a:r>
              <a:rPr lang="it-IT" dirty="0" smtClean="0"/>
              <a:t>[</a:t>
            </a:r>
            <a:r>
              <a:rPr lang="it-IT" dirty="0" err="1" smtClean="0"/>
              <a:t>Gv</a:t>
            </a:r>
            <a:r>
              <a:rPr lang="it-IT" dirty="0" smtClean="0"/>
              <a:t> 20</a:t>
            </a:r>
            <a:r>
              <a:rPr lang="it-IT" smtClean="0"/>
              <a:t>, 21-23</a:t>
            </a:r>
            <a:r>
              <a:rPr lang="it-IT" dirty="0" smtClean="0"/>
              <a:t>]</a:t>
            </a:r>
            <a:endParaRPr lang="it-IT" dirty="0"/>
          </a:p>
        </p:txBody>
      </p:sp>
      <p:sp>
        <p:nvSpPr>
          <p:cNvPr id="4" name="CasellaDiTesto 3"/>
          <p:cNvSpPr txBox="1"/>
          <p:nvPr/>
        </p:nvSpPr>
        <p:spPr>
          <a:xfrm>
            <a:off x="254602" y="260648"/>
            <a:ext cx="8493862" cy="1938992"/>
          </a:xfrm>
          <a:prstGeom prst="rect">
            <a:avLst/>
          </a:prstGeom>
          <a:noFill/>
        </p:spPr>
        <p:txBody>
          <a:bodyPr wrap="square" rtlCol="0">
            <a:spAutoFit/>
          </a:bodyPr>
          <a:lstStyle/>
          <a:p>
            <a:r>
              <a:rPr lang="it-IT" sz="2400" dirty="0" smtClean="0"/>
              <a:t>Il peccato è profondamente radicato nella natura umana e l’amore vero corre il rischio di non essere capito ed è respinto. Non è l’ubbidienza a regole morali o religiose che ci salva ma </a:t>
            </a:r>
            <a:r>
              <a:rPr lang="it-IT" sz="2400" b="1" dirty="0" smtClean="0">
                <a:solidFill>
                  <a:schemeClr val="tx2">
                    <a:lumMod val="75000"/>
                  </a:schemeClr>
                </a:solidFill>
              </a:rPr>
              <a:t>l’abbandono all’amore misericordioso del Padre </a:t>
            </a:r>
            <a:r>
              <a:rPr lang="it-IT" sz="2400" dirty="0" smtClean="0"/>
              <a:t>che ci è stato fatto conoscere nella morte e resurrezione di Cristo Gesù.</a:t>
            </a:r>
            <a:endParaRPr lang="it-IT" sz="2400" dirty="0"/>
          </a:p>
        </p:txBody>
      </p:sp>
    </p:spTree>
    <p:extLst>
      <p:ext uri="{BB962C8B-B14F-4D97-AF65-F5344CB8AC3E}">
        <p14:creationId xmlns:p14="http://schemas.microsoft.com/office/powerpoint/2010/main" val="30898203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901095"/>
            <a:ext cx="8496944" cy="523220"/>
          </a:xfrm>
          <a:prstGeom prst="rect">
            <a:avLst/>
          </a:prstGeom>
        </p:spPr>
        <p:txBody>
          <a:bodyPr wrap="square">
            <a:spAutoFit/>
          </a:bodyPr>
          <a:lstStyle/>
          <a:p>
            <a:r>
              <a:rPr lang="it-IT" sz="2800" b="1" dirty="0" smtClean="0">
                <a:solidFill>
                  <a:schemeClr val="accent6">
                    <a:lumMod val="20000"/>
                    <a:lumOff val="80000"/>
                  </a:schemeClr>
                </a:solidFill>
              </a:rPr>
              <a:t>la </a:t>
            </a:r>
            <a:r>
              <a:rPr lang="it-IT" sz="2800" b="1" dirty="0">
                <a:solidFill>
                  <a:schemeClr val="accent6">
                    <a:lumMod val="20000"/>
                    <a:lumOff val="80000"/>
                  </a:schemeClr>
                </a:solidFill>
              </a:rPr>
              <a:t>risurrezione della </a:t>
            </a:r>
            <a:r>
              <a:rPr lang="it-IT" sz="2800" b="1" dirty="0" smtClean="0">
                <a:solidFill>
                  <a:schemeClr val="accent6">
                    <a:lumMod val="20000"/>
                    <a:lumOff val="80000"/>
                  </a:schemeClr>
                </a:solidFill>
              </a:rPr>
              <a:t>carne</a:t>
            </a:r>
            <a:endParaRPr lang="it-IT" sz="2800" dirty="0">
              <a:solidFill>
                <a:schemeClr val="accent6">
                  <a:lumMod val="20000"/>
                  <a:lumOff val="80000"/>
                </a:schemeClr>
              </a:solidFill>
            </a:endParaRPr>
          </a:p>
        </p:txBody>
      </p:sp>
      <p:pic>
        <p:nvPicPr>
          <p:cNvPr id="1030" name="Picture 6" descr="http://4.bp.blogspot.com/_oglBrFvziC0/TPd5FbGdDYI/AAAAAAAAAVo/XU5eqXYPd2g/s1600/Signorelli_Resurrection_detail_1500.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8304" y="2086982"/>
            <a:ext cx="2955543" cy="3287326"/>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3671392" y="2869007"/>
            <a:ext cx="5221088" cy="2505301"/>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Gesù </a:t>
            </a:r>
            <a:r>
              <a:rPr lang="it-IT" sz="2800" dirty="0">
                <a:latin typeface="Vijaya" pitchFamily="34" charset="0"/>
                <a:cs typeface="Vijaya" pitchFamily="34" charset="0"/>
              </a:rPr>
              <a:t>le disse: «Io sono la risurrezione e la vita; chi crede in me, anche se muore, vivrà; </a:t>
            </a:r>
            <a:r>
              <a:rPr lang="it-IT" sz="2800" dirty="0" smtClean="0">
                <a:latin typeface="Vijaya" pitchFamily="34" charset="0"/>
                <a:cs typeface="Vijaya" pitchFamily="34" charset="0"/>
              </a:rPr>
              <a:t>chiunque </a:t>
            </a:r>
            <a:r>
              <a:rPr lang="it-IT" sz="2800" dirty="0">
                <a:latin typeface="Vijaya" pitchFamily="34" charset="0"/>
                <a:cs typeface="Vijaya" pitchFamily="34" charset="0"/>
              </a:rPr>
              <a:t>vive e crede in me, non morirà in eterno. Credi questo?». </a:t>
            </a:r>
            <a:r>
              <a:rPr lang="it-IT" sz="2800" dirty="0" smtClean="0">
                <a:latin typeface="Vijaya" pitchFamily="34" charset="0"/>
                <a:cs typeface="Vijaya" pitchFamily="34" charset="0"/>
              </a:rPr>
              <a:t>Gli </a:t>
            </a:r>
            <a:r>
              <a:rPr lang="it-IT" sz="2800" dirty="0">
                <a:latin typeface="Vijaya" pitchFamily="34" charset="0"/>
                <a:cs typeface="Vijaya" pitchFamily="34" charset="0"/>
              </a:rPr>
              <a:t>rispose: «Sì, o Signore, io credo che tu sei il Cristo, il Figlio di Dio, colui che viene nel mondo</a:t>
            </a:r>
            <a:r>
              <a:rPr lang="it-IT" sz="2800" dirty="0" smtClean="0">
                <a:latin typeface="Vijaya" pitchFamily="34" charset="0"/>
                <a:cs typeface="Vijaya" pitchFamily="34" charset="0"/>
              </a:rPr>
              <a:t>». </a:t>
            </a:r>
            <a:r>
              <a:rPr lang="it-IT" dirty="0" smtClean="0"/>
              <a:t>[</a:t>
            </a:r>
            <a:r>
              <a:rPr lang="it-IT" dirty="0" err="1" smtClean="0"/>
              <a:t>Gv</a:t>
            </a:r>
            <a:r>
              <a:rPr lang="it-IT" dirty="0" smtClean="0"/>
              <a:t> 11, 25-27]</a:t>
            </a:r>
            <a:endParaRPr lang="it-IT" dirty="0"/>
          </a:p>
        </p:txBody>
      </p:sp>
      <p:sp>
        <p:nvSpPr>
          <p:cNvPr id="4" name="CasellaDiTesto 3"/>
          <p:cNvSpPr txBox="1"/>
          <p:nvPr/>
        </p:nvSpPr>
        <p:spPr>
          <a:xfrm>
            <a:off x="251520" y="332656"/>
            <a:ext cx="8640960" cy="1754326"/>
          </a:xfrm>
          <a:prstGeom prst="rect">
            <a:avLst/>
          </a:prstGeom>
          <a:noFill/>
        </p:spPr>
        <p:txBody>
          <a:bodyPr wrap="square" rtlCol="0">
            <a:spAutoFit/>
          </a:bodyPr>
          <a:lstStyle/>
          <a:p>
            <a:pPr>
              <a:lnSpc>
                <a:spcPct val="90000"/>
              </a:lnSpc>
            </a:pPr>
            <a:r>
              <a:rPr lang="it-IT" sz="2400" dirty="0" smtClean="0"/>
              <a:t>La morte è un fatto che appartiene alla vita. Il razionalismo moderno la percepisce come evento finale che precede il nulla. Dio ci ha creati con amore e non per buttarci via al termine di un ciclo biologico: la vita che ci ha dato è per sempre, dunque la nostra anima, il corpo e lo spirito che tutto questo ci fa conoscere.</a:t>
            </a:r>
            <a:endParaRPr lang="it-IT" sz="2400" dirty="0"/>
          </a:p>
        </p:txBody>
      </p:sp>
    </p:spTree>
    <p:extLst>
      <p:ext uri="{BB962C8B-B14F-4D97-AF65-F5344CB8AC3E}">
        <p14:creationId xmlns:p14="http://schemas.microsoft.com/office/powerpoint/2010/main" val="16215123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901095"/>
            <a:ext cx="8496944" cy="523220"/>
          </a:xfrm>
          <a:prstGeom prst="rect">
            <a:avLst/>
          </a:prstGeom>
        </p:spPr>
        <p:txBody>
          <a:bodyPr wrap="square">
            <a:spAutoFit/>
          </a:bodyPr>
          <a:lstStyle/>
          <a:p>
            <a:r>
              <a:rPr lang="it-IT" sz="2800" b="1" dirty="0" smtClean="0">
                <a:solidFill>
                  <a:schemeClr val="accent6">
                    <a:lumMod val="20000"/>
                    <a:lumOff val="80000"/>
                  </a:schemeClr>
                </a:solidFill>
              </a:rPr>
              <a:t>la </a:t>
            </a:r>
            <a:r>
              <a:rPr lang="it-IT" sz="2800" b="1" dirty="0">
                <a:solidFill>
                  <a:schemeClr val="accent6">
                    <a:lumMod val="20000"/>
                    <a:lumOff val="80000"/>
                  </a:schemeClr>
                </a:solidFill>
              </a:rPr>
              <a:t>vita </a:t>
            </a:r>
            <a:r>
              <a:rPr lang="it-IT" sz="2800" b="1" dirty="0" smtClean="0">
                <a:solidFill>
                  <a:schemeClr val="accent6">
                    <a:lumMod val="20000"/>
                    <a:lumOff val="80000"/>
                  </a:schemeClr>
                </a:solidFill>
              </a:rPr>
              <a:t>eterna</a:t>
            </a:r>
            <a:endParaRPr lang="it-IT" sz="2800" b="1" dirty="0">
              <a:solidFill>
                <a:schemeClr val="accent6">
                  <a:lumMod val="20000"/>
                  <a:lumOff val="80000"/>
                </a:schemeClr>
              </a:solidFill>
            </a:endParaRPr>
          </a:p>
        </p:txBody>
      </p:sp>
      <p:pic>
        <p:nvPicPr>
          <p:cNvPr id="2050" name="Picture 2" descr="http://3.bp.blogspot.com/-VoKHAm0gyK8/Tq595LbzZhI/AAAAAAAAAiI/k3X-zBkYG8Y/s1600/20500.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0875" y="2419381"/>
            <a:ext cx="2809875" cy="304228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51520" y="332656"/>
            <a:ext cx="8568952" cy="2086725"/>
          </a:xfrm>
          <a:prstGeom prst="rect">
            <a:avLst/>
          </a:prstGeom>
          <a:noFill/>
        </p:spPr>
        <p:txBody>
          <a:bodyPr wrap="square" rtlCol="0">
            <a:spAutoFit/>
          </a:bodyPr>
          <a:lstStyle/>
          <a:p>
            <a:pPr>
              <a:lnSpc>
                <a:spcPct val="90000"/>
              </a:lnSpc>
            </a:pPr>
            <a:r>
              <a:rPr lang="it-IT" sz="2400" dirty="0" smtClean="0"/>
              <a:t>Non la vita dopo la morte, ma la vita che ci appartiene fin dalla nascita </a:t>
            </a:r>
            <a:r>
              <a:rPr lang="it-IT" sz="2400" b="1" dirty="0" smtClean="0">
                <a:solidFill>
                  <a:schemeClr val="tx2">
                    <a:lumMod val="75000"/>
                  </a:schemeClr>
                </a:solidFill>
              </a:rPr>
              <a:t>è vita per sempre</a:t>
            </a:r>
            <a:r>
              <a:rPr lang="it-IT" sz="2400" dirty="0" smtClean="0"/>
              <a:t>. Questa nostra storia è parte della eternità ed è proiettata nel futuro </a:t>
            </a:r>
            <a:r>
              <a:rPr lang="it-IT" sz="2400" dirty="0"/>
              <a:t>di Dio: </a:t>
            </a:r>
            <a:r>
              <a:rPr lang="it-IT" sz="2400" i="1" dirty="0" smtClean="0"/>
              <a:t>«Dimenticando </a:t>
            </a:r>
            <a:r>
              <a:rPr lang="it-IT" sz="2400" i="1" dirty="0"/>
              <a:t>ciò che mi sta alle spalle e proteso verso ciò che mi sta di fronte, </a:t>
            </a:r>
            <a:r>
              <a:rPr lang="it-IT" sz="2400" i="1" dirty="0" smtClean="0"/>
              <a:t>corro </a:t>
            </a:r>
            <a:r>
              <a:rPr lang="it-IT" sz="2400" i="1" dirty="0"/>
              <a:t>verso la mèta, al premio che Dio ci chiama a ricevere lassù, in Cristo </a:t>
            </a:r>
            <a:r>
              <a:rPr lang="it-IT" sz="2400" i="1" dirty="0" smtClean="0"/>
              <a:t>Gesù» </a:t>
            </a:r>
            <a:r>
              <a:rPr lang="it-IT" sz="2400" dirty="0" smtClean="0"/>
              <a:t>(Fil 3, 13-14).</a:t>
            </a:r>
            <a:endParaRPr lang="it-IT" sz="2400" dirty="0"/>
          </a:p>
        </p:txBody>
      </p:sp>
      <p:sp>
        <p:nvSpPr>
          <p:cNvPr id="4" name="Rettangolo 3"/>
          <p:cNvSpPr/>
          <p:nvPr/>
        </p:nvSpPr>
        <p:spPr>
          <a:xfrm>
            <a:off x="3203848" y="2343162"/>
            <a:ext cx="5616624" cy="3194721"/>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Vedete </a:t>
            </a:r>
            <a:r>
              <a:rPr lang="it-IT" sz="2800" dirty="0">
                <a:latin typeface="Vijaya" pitchFamily="34" charset="0"/>
                <a:cs typeface="Vijaya" pitchFamily="34" charset="0"/>
              </a:rPr>
              <a:t>quale grande amore ci ha dato il Padre per essere chiamati figli di Dio, e lo siamo realmente! Per questo il mondo non ci conosce: perché non ha conosciuto lui. </a:t>
            </a:r>
            <a:r>
              <a:rPr lang="it-IT" sz="2800" dirty="0" smtClean="0">
                <a:latin typeface="Vijaya" pitchFamily="34" charset="0"/>
                <a:cs typeface="Vijaya" pitchFamily="34" charset="0"/>
              </a:rPr>
              <a:t>Carissimi</a:t>
            </a:r>
            <a:r>
              <a:rPr lang="it-IT" sz="2800" dirty="0">
                <a:latin typeface="Vijaya" pitchFamily="34" charset="0"/>
                <a:cs typeface="Vijaya" pitchFamily="34" charset="0"/>
              </a:rPr>
              <a:t>, noi fin d'ora siamo figli di Dio, ma ciò che saremo non è stato ancora rivelato. Sappiamo però che quando egli si sarà manifestato, noi saremo simili a lui, perché lo vedremo così come egli è</a:t>
            </a:r>
            <a:r>
              <a:rPr lang="it-IT" sz="2800" dirty="0" smtClean="0">
                <a:latin typeface="Vijaya" pitchFamily="34" charset="0"/>
                <a:cs typeface="Vijaya" pitchFamily="34" charset="0"/>
              </a:rPr>
              <a:t>. </a:t>
            </a:r>
            <a:r>
              <a:rPr lang="it-IT" dirty="0" smtClean="0"/>
              <a:t>[1Gv 3,1-2]</a:t>
            </a:r>
            <a:endParaRPr lang="it-IT" dirty="0"/>
          </a:p>
        </p:txBody>
      </p:sp>
    </p:spTree>
    <p:extLst>
      <p:ext uri="{BB962C8B-B14F-4D97-AF65-F5344CB8AC3E}">
        <p14:creationId xmlns:p14="http://schemas.microsoft.com/office/powerpoint/2010/main" val="15221219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JEWISH ART AMEN IN HEBREW RABBI OIL PA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3680"/>
            <a:ext cx="5241052" cy="632420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9844" y="6169659"/>
            <a:ext cx="1249788" cy="584775"/>
          </a:xfrm>
          <a:prstGeom prst="rect">
            <a:avLst/>
          </a:prstGeom>
          <a:noFill/>
        </p:spPr>
        <p:txBody>
          <a:bodyPr wrap="square" rtlCol="0">
            <a:spAutoFit/>
          </a:bodyPr>
          <a:lstStyle/>
          <a:p>
            <a:pPr algn="ctr"/>
            <a:r>
              <a:rPr lang="it-IT" sz="3200" b="1" dirty="0" smtClean="0">
                <a:solidFill>
                  <a:schemeClr val="bg2">
                    <a:lumMod val="25000"/>
                  </a:schemeClr>
                </a:solidFill>
              </a:rPr>
              <a:t>Amen</a:t>
            </a:r>
            <a:endParaRPr lang="it-IT" sz="3200" b="1" dirty="0">
              <a:solidFill>
                <a:schemeClr val="bg2">
                  <a:lumMod val="25000"/>
                </a:schemeClr>
              </a:solidFill>
            </a:endParaRPr>
          </a:p>
        </p:txBody>
      </p:sp>
    </p:spTree>
    <p:extLst>
      <p:ext uri="{BB962C8B-B14F-4D97-AF65-F5344CB8AC3E}">
        <p14:creationId xmlns:p14="http://schemas.microsoft.com/office/powerpoint/2010/main" val="31128288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844" y="6169659"/>
            <a:ext cx="1249788" cy="584775"/>
          </a:xfrm>
          <a:prstGeom prst="rect">
            <a:avLst/>
          </a:prstGeom>
          <a:noFill/>
        </p:spPr>
        <p:txBody>
          <a:bodyPr wrap="square" rtlCol="0">
            <a:spAutoFit/>
          </a:bodyPr>
          <a:lstStyle/>
          <a:p>
            <a:pPr algn="ctr"/>
            <a:r>
              <a:rPr lang="it-IT" sz="3200" b="1" dirty="0" smtClean="0">
                <a:solidFill>
                  <a:schemeClr val="accent6">
                    <a:lumMod val="20000"/>
                    <a:lumOff val="80000"/>
                  </a:schemeClr>
                </a:solidFill>
              </a:rPr>
              <a:t>Amen</a:t>
            </a:r>
            <a:endParaRPr lang="it-IT" sz="3200" b="1" dirty="0">
              <a:solidFill>
                <a:schemeClr val="accent6">
                  <a:lumMod val="20000"/>
                  <a:lumOff val="80000"/>
                </a:schemeClr>
              </a:solidFill>
            </a:endParaRPr>
          </a:p>
        </p:txBody>
      </p:sp>
      <p:sp>
        <p:nvSpPr>
          <p:cNvPr id="3" name="Rettangolo 2"/>
          <p:cNvSpPr/>
          <p:nvPr/>
        </p:nvSpPr>
        <p:spPr>
          <a:xfrm>
            <a:off x="1619672" y="260648"/>
            <a:ext cx="7272808" cy="3046988"/>
          </a:xfrm>
          <a:prstGeom prst="rect">
            <a:avLst/>
          </a:prstGeom>
        </p:spPr>
        <p:txBody>
          <a:bodyPr wrap="square">
            <a:spAutoFit/>
          </a:bodyPr>
          <a:lstStyle/>
          <a:p>
            <a:r>
              <a:rPr lang="it-IT" sz="2400" dirty="0"/>
              <a:t>Amen è </a:t>
            </a:r>
            <a:r>
              <a:rPr lang="it-IT" sz="2400" dirty="0" smtClean="0"/>
              <a:t> l’ultima </a:t>
            </a:r>
            <a:r>
              <a:rPr lang="it-IT" sz="2400" dirty="0"/>
              <a:t>parola della Bibbia, quella che chiude la narrazione della storia di Dio con l’uomo, il racconto della nostra salvezza. </a:t>
            </a:r>
            <a:endParaRPr lang="it-IT" sz="2400" dirty="0" smtClean="0"/>
          </a:p>
          <a:p>
            <a:r>
              <a:rPr lang="it-IT" sz="2400" dirty="0" smtClean="0"/>
              <a:t>Viene </a:t>
            </a:r>
            <a:r>
              <a:rPr lang="it-IT" sz="2400" dirty="0"/>
              <a:t>dal verbo </a:t>
            </a:r>
            <a:r>
              <a:rPr lang="it-IT" sz="2400" b="1" i="1" dirty="0" err="1">
                <a:solidFill>
                  <a:schemeClr val="bg2">
                    <a:lumMod val="25000"/>
                  </a:schemeClr>
                </a:solidFill>
              </a:rPr>
              <a:t>aman</a:t>
            </a:r>
            <a:r>
              <a:rPr lang="it-IT" sz="2400" i="1" dirty="0"/>
              <a:t>,</a:t>
            </a:r>
            <a:r>
              <a:rPr lang="it-IT" sz="2400" dirty="0"/>
              <a:t> </a:t>
            </a:r>
            <a:r>
              <a:rPr lang="it-IT" sz="2400" dirty="0" smtClean="0"/>
              <a:t>«star </a:t>
            </a:r>
            <a:r>
              <a:rPr lang="it-IT" sz="2400" dirty="0"/>
              <a:t>fermo, essere </a:t>
            </a:r>
            <a:r>
              <a:rPr lang="it-IT" sz="2400" dirty="0" smtClean="0"/>
              <a:t>stabile</a:t>
            </a:r>
            <a:r>
              <a:rPr lang="it-IT" sz="2400" dirty="0" smtClean="0"/>
              <a:t>»</a:t>
            </a:r>
            <a:r>
              <a:rPr lang="it-IT" sz="2400" dirty="0" smtClean="0"/>
              <a:t>. </a:t>
            </a:r>
            <a:endParaRPr lang="it-IT" sz="2400" dirty="0" smtClean="0"/>
          </a:p>
          <a:p>
            <a:r>
              <a:rPr lang="it-IT" sz="2400" dirty="0" smtClean="0"/>
              <a:t>Significa</a:t>
            </a:r>
            <a:r>
              <a:rPr lang="it-IT" sz="2400" dirty="0"/>
              <a:t>: </a:t>
            </a:r>
            <a:r>
              <a:rPr lang="it-IT" sz="2400" dirty="0" smtClean="0"/>
              <a:t>«è </a:t>
            </a:r>
            <a:r>
              <a:rPr lang="it-IT" sz="2400" dirty="0"/>
              <a:t>stabilito </a:t>
            </a:r>
            <a:r>
              <a:rPr lang="it-IT" sz="2400" dirty="0" smtClean="0"/>
              <a:t>saldamente» </a:t>
            </a:r>
            <a:r>
              <a:rPr lang="it-IT" sz="2400" dirty="0" smtClean="0"/>
              <a:t>e viene tradotto con </a:t>
            </a:r>
            <a:r>
              <a:rPr lang="it-IT" sz="2400" dirty="0" smtClean="0"/>
              <a:t>«così </a:t>
            </a:r>
            <a:r>
              <a:rPr lang="it-IT" sz="2400" dirty="0"/>
              <a:t>è, in </a:t>
            </a:r>
            <a:r>
              <a:rPr lang="it-IT" sz="2400" dirty="0" smtClean="0"/>
              <a:t>verità». </a:t>
            </a:r>
            <a:endParaRPr lang="it-IT" sz="2400" dirty="0" smtClean="0"/>
          </a:p>
          <a:p>
            <a:r>
              <a:rPr lang="it-IT" sz="2400" dirty="0" smtClean="0"/>
              <a:t>Ogni </a:t>
            </a:r>
            <a:r>
              <a:rPr lang="it-IT" sz="2400" dirty="0"/>
              <a:t>volta che un credente dice </a:t>
            </a:r>
            <a:r>
              <a:rPr lang="it-IT" sz="2400" b="1" i="1" dirty="0">
                <a:solidFill>
                  <a:schemeClr val="bg2">
                    <a:lumMod val="25000"/>
                  </a:schemeClr>
                </a:solidFill>
              </a:rPr>
              <a:t>amen</a:t>
            </a:r>
            <a:r>
              <a:rPr lang="it-IT" sz="2400" dirty="0"/>
              <a:t> </a:t>
            </a:r>
            <a:r>
              <a:rPr lang="it-IT" sz="2400" dirty="0" smtClean="0"/>
              <a:t>dice che </a:t>
            </a:r>
            <a:r>
              <a:rPr lang="it-IT" sz="2400" dirty="0"/>
              <a:t>crede e si </a:t>
            </a:r>
            <a:r>
              <a:rPr lang="it-IT" sz="2400" b="1" i="1" dirty="0" smtClean="0">
                <a:solidFill>
                  <a:schemeClr val="bg2">
                    <a:lumMod val="25000"/>
                  </a:schemeClr>
                </a:solidFill>
              </a:rPr>
              <a:t>appoggia</a:t>
            </a:r>
            <a:r>
              <a:rPr lang="it-IT" sz="2400" dirty="0" smtClean="0"/>
              <a:t>, si </a:t>
            </a:r>
            <a:r>
              <a:rPr lang="it-IT" sz="2400" b="1" i="1" dirty="0" smtClean="0">
                <a:solidFill>
                  <a:schemeClr val="bg2">
                    <a:lumMod val="25000"/>
                  </a:schemeClr>
                </a:solidFill>
              </a:rPr>
              <a:t>fonda</a:t>
            </a:r>
            <a:r>
              <a:rPr lang="it-IT" sz="2400" dirty="0" smtClean="0"/>
              <a:t> </a:t>
            </a:r>
            <a:r>
              <a:rPr lang="it-IT" sz="2400" dirty="0"/>
              <a:t>su ciò che Dio ha reso saldo.</a:t>
            </a:r>
          </a:p>
        </p:txBody>
      </p:sp>
      <p:pic>
        <p:nvPicPr>
          <p:cNvPr id="4" name="Picture 2" descr="http://www.cisdpio11.it/new_home/sv_artifigurative/biennale3/images/Claudio%20Lazzarot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031" y="3514341"/>
            <a:ext cx="4056593" cy="308301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759624" y="4781470"/>
            <a:ext cx="3384376" cy="1815882"/>
          </a:xfrm>
          <a:prstGeom prst="rect">
            <a:avLst/>
          </a:prstGeom>
          <a:noFill/>
        </p:spPr>
        <p:txBody>
          <a:bodyPr wrap="square" rtlCol="0">
            <a:spAutoFit/>
          </a:bodyPr>
          <a:lstStyle/>
          <a:p>
            <a:pPr>
              <a:lnSpc>
                <a:spcPct val="80000"/>
              </a:lnSpc>
            </a:pPr>
            <a:r>
              <a:rPr lang="it-IT" sz="2800" dirty="0">
                <a:latin typeface="Vijaya" pitchFamily="34" charset="0"/>
                <a:cs typeface="Vijaya" pitchFamily="34" charset="0"/>
              </a:rPr>
              <a:t>«Amen! Lode, gloria, sapienza, azione di grazie, onore, potenza e forza al nostro Dio nei secoli dei secoli. Amen</a:t>
            </a:r>
            <a:r>
              <a:rPr lang="it-IT" sz="2800" dirty="0" smtClean="0">
                <a:latin typeface="Vijaya" pitchFamily="34" charset="0"/>
                <a:cs typeface="Vijaya" pitchFamily="34" charset="0"/>
              </a:rPr>
              <a:t>» </a:t>
            </a:r>
            <a:r>
              <a:rPr lang="it-IT" dirty="0" smtClean="0"/>
              <a:t>[</a:t>
            </a:r>
            <a:r>
              <a:rPr lang="it-IT" dirty="0" err="1" smtClean="0"/>
              <a:t>Ap</a:t>
            </a:r>
            <a:r>
              <a:rPr lang="it-IT" dirty="0" smtClean="0"/>
              <a:t> 7,12]</a:t>
            </a:r>
            <a:endParaRPr lang="it-IT" dirty="0"/>
          </a:p>
        </p:txBody>
      </p:sp>
    </p:spTree>
    <p:extLst>
      <p:ext uri="{BB962C8B-B14F-4D97-AF65-F5344CB8AC3E}">
        <p14:creationId xmlns:p14="http://schemas.microsoft.com/office/powerpoint/2010/main" val="4788514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466895" y="1412776"/>
            <a:ext cx="5328592" cy="5139869"/>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A </a:t>
            </a:r>
            <a:r>
              <a:rPr lang="it-IT" sz="2800" dirty="0">
                <a:latin typeface="Vijaya" pitchFamily="34" charset="0"/>
                <a:cs typeface="Vijaya" pitchFamily="34" charset="0"/>
              </a:rPr>
              <a:t>voi infatti ho trasmesso, </a:t>
            </a:r>
            <a:r>
              <a:rPr lang="it-IT" sz="2800" dirty="0" smtClean="0">
                <a:latin typeface="Vijaya" pitchFamily="34" charset="0"/>
                <a:cs typeface="Vijaya" pitchFamily="34" charset="0"/>
              </a:rPr>
              <a:t>anzitutto</a:t>
            </a:r>
            <a:r>
              <a:rPr lang="it-IT" sz="2800" dirty="0">
                <a:latin typeface="Vijaya" pitchFamily="34" charset="0"/>
                <a:cs typeface="Vijaya" pitchFamily="34" charset="0"/>
              </a:rPr>
              <a:t>, quello che anch'io ho ricevuto, </a:t>
            </a:r>
            <a:r>
              <a:rPr lang="it-IT" sz="2800" dirty="0" smtClean="0">
                <a:latin typeface="Vijaya" pitchFamily="34" charset="0"/>
                <a:cs typeface="Vijaya" pitchFamily="34" charset="0"/>
              </a:rPr>
              <a:t>cioè che Cristo </a:t>
            </a:r>
            <a:r>
              <a:rPr lang="it-IT" sz="2800" dirty="0">
                <a:latin typeface="Vijaya" pitchFamily="34" charset="0"/>
                <a:cs typeface="Vijaya" pitchFamily="34" charset="0"/>
              </a:rPr>
              <a:t>morì per i nostri peccati </a:t>
            </a:r>
            <a:r>
              <a:rPr lang="it-IT" sz="2800" dirty="0" smtClean="0">
                <a:latin typeface="Vijaya" pitchFamily="34" charset="0"/>
                <a:cs typeface="Vijaya" pitchFamily="34" charset="0"/>
              </a:rPr>
              <a:t>secondo </a:t>
            </a:r>
            <a:r>
              <a:rPr lang="it-IT" sz="2800" dirty="0">
                <a:latin typeface="Vijaya" pitchFamily="34" charset="0"/>
                <a:cs typeface="Vijaya" pitchFamily="34" charset="0"/>
              </a:rPr>
              <a:t>le Scritture</a:t>
            </a:r>
            <a:br>
              <a:rPr lang="it-IT" sz="2800" dirty="0">
                <a:latin typeface="Vijaya" pitchFamily="34" charset="0"/>
                <a:cs typeface="Vijaya" pitchFamily="34" charset="0"/>
              </a:rPr>
            </a:br>
            <a:r>
              <a:rPr lang="it-IT" sz="2800" dirty="0">
                <a:latin typeface="Vijaya" pitchFamily="34" charset="0"/>
                <a:cs typeface="Vijaya" pitchFamily="34" charset="0"/>
              </a:rPr>
              <a:t>e che </a:t>
            </a:r>
            <a:r>
              <a:rPr lang="it-IT" sz="2800" dirty="0" smtClean="0">
                <a:latin typeface="Vijaya" pitchFamily="34" charset="0"/>
                <a:cs typeface="Vijaya" pitchFamily="34" charset="0"/>
              </a:rPr>
              <a:t>fu sepolto e </a:t>
            </a:r>
            <a:r>
              <a:rPr lang="it-IT" sz="2800" dirty="0">
                <a:latin typeface="Vijaya" pitchFamily="34" charset="0"/>
                <a:cs typeface="Vijaya" pitchFamily="34" charset="0"/>
              </a:rPr>
              <a:t>che è risorto il terzo giorno </a:t>
            </a:r>
            <a:r>
              <a:rPr lang="it-IT" sz="2800" dirty="0" smtClean="0">
                <a:latin typeface="Vijaya" pitchFamily="34" charset="0"/>
                <a:cs typeface="Vijaya" pitchFamily="34" charset="0"/>
              </a:rPr>
              <a:t>secondo </a:t>
            </a:r>
            <a:r>
              <a:rPr lang="it-IT" sz="2800" dirty="0">
                <a:latin typeface="Vijaya" pitchFamily="34" charset="0"/>
                <a:cs typeface="Vijaya" pitchFamily="34" charset="0"/>
              </a:rPr>
              <a:t>le </a:t>
            </a:r>
            <a:r>
              <a:rPr lang="it-IT" sz="2800" dirty="0" smtClean="0">
                <a:latin typeface="Vijaya" pitchFamily="34" charset="0"/>
                <a:cs typeface="Vijaya" pitchFamily="34" charset="0"/>
              </a:rPr>
              <a:t>Scritture e </a:t>
            </a:r>
            <a:r>
              <a:rPr lang="it-IT" sz="2800" dirty="0">
                <a:latin typeface="Vijaya" pitchFamily="34" charset="0"/>
                <a:cs typeface="Vijaya" pitchFamily="34" charset="0"/>
              </a:rPr>
              <a:t>che apparve a </a:t>
            </a:r>
            <a:r>
              <a:rPr lang="it-IT" sz="2800" dirty="0" err="1">
                <a:latin typeface="Vijaya" pitchFamily="34" charset="0"/>
                <a:cs typeface="Vijaya" pitchFamily="34" charset="0"/>
              </a:rPr>
              <a:t>Cefa</a:t>
            </a:r>
            <a:r>
              <a:rPr lang="it-IT" sz="2800" dirty="0">
                <a:latin typeface="Vijaya" pitchFamily="34" charset="0"/>
                <a:cs typeface="Vijaya" pitchFamily="34" charset="0"/>
              </a:rPr>
              <a:t> e quindi ai Dodici.</a:t>
            </a:r>
          </a:p>
          <a:p>
            <a:pPr>
              <a:lnSpc>
                <a:spcPct val="80000"/>
              </a:lnSpc>
            </a:pPr>
            <a:r>
              <a:rPr lang="it-IT" sz="2800" dirty="0" smtClean="0">
                <a:latin typeface="Vijaya" pitchFamily="34" charset="0"/>
                <a:cs typeface="Vijaya" pitchFamily="34" charset="0"/>
              </a:rPr>
              <a:t>In </a:t>
            </a:r>
            <a:r>
              <a:rPr lang="it-IT" sz="2800" dirty="0">
                <a:latin typeface="Vijaya" pitchFamily="34" charset="0"/>
                <a:cs typeface="Vijaya" pitchFamily="34" charset="0"/>
              </a:rPr>
              <a:t>seguito apparve a più di cinquecento fratelli in una sola volta: la maggior parte di essi vive ancora, mentre alcuni sono morti. </a:t>
            </a:r>
            <a:endParaRPr lang="it-IT" sz="2800" baseline="30000" dirty="0" smtClean="0">
              <a:latin typeface="Vijaya" pitchFamily="34" charset="0"/>
              <a:cs typeface="Vijaya" pitchFamily="34" charset="0"/>
            </a:endParaRPr>
          </a:p>
          <a:p>
            <a:pPr>
              <a:lnSpc>
                <a:spcPct val="80000"/>
              </a:lnSpc>
            </a:pPr>
            <a:r>
              <a:rPr lang="it-IT" sz="2800" dirty="0" smtClean="0">
                <a:latin typeface="Vijaya" pitchFamily="34" charset="0"/>
                <a:cs typeface="Vijaya" pitchFamily="34" charset="0"/>
              </a:rPr>
              <a:t>Inoltre </a:t>
            </a:r>
            <a:r>
              <a:rPr lang="it-IT" sz="2800" dirty="0">
                <a:latin typeface="Vijaya" pitchFamily="34" charset="0"/>
                <a:cs typeface="Vijaya" pitchFamily="34" charset="0"/>
              </a:rPr>
              <a:t>apparve a Giacomo, e quindi a tutti gli apostoli. </a:t>
            </a:r>
            <a:endParaRPr lang="it-IT" sz="2800" baseline="30000" dirty="0" smtClean="0">
              <a:latin typeface="Vijaya" pitchFamily="34" charset="0"/>
              <a:cs typeface="Vijaya" pitchFamily="34" charset="0"/>
            </a:endParaRPr>
          </a:p>
          <a:p>
            <a:pPr>
              <a:lnSpc>
                <a:spcPct val="80000"/>
              </a:lnSpc>
            </a:pPr>
            <a:r>
              <a:rPr lang="it-IT" sz="2800" dirty="0" smtClean="0">
                <a:latin typeface="Vijaya" pitchFamily="34" charset="0"/>
                <a:cs typeface="Vijaya" pitchFamily="34" charset="0"/>
              </a:rPr>
              <a:t>Ultimo </a:t>
            </a:r>
            <a:r>
              <a:rPr lang="it-IT" sz="2800" dirty="0">
                <a:latin typeface="Vijaya" pitchFamily="34" charset="0"/>
                <a:cs typeface="Vijaya" pitchFamily="34" charset="0"/>
              </a:rPr>
              <a:t>fra tutti apparve anche a me come a un aborto. </a:t>
            </a:r>
            <a:endParaRPr lang="it-IT" sz="2800" dirty="0" smtClean="0">
              <a:latin typeface="Vijaya" pitchFamily="34" charset="0"/>
              <a:cs typeface="Vijaya" pitchFamily="34" charset="0"/>
            </a:endParaRPr>
          </a:p>
          <a:p>
            <a:pPr algn="r">
              <a:lnSpc>
                <a:spcPct val="80000"/>
              </a:lnSpc>
            </a:pPr>
            <a:r>
              <a:rPr lang="it-IT" dirty="0" smtClean="0"/>
              <a:t>1 </a:t>
            </a:r>
            <a:r>
              <a:rPr lang="it-IT" dirty="0" err="1" smtClean="0"/>
              <a:t>cor</a:t>
            </a:r>
            <a:r>
              <a:rPr lang="it-IT" dirty="0" smtClean="0"/>
              <a:t> 15,3-8</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98368"/>
            <a:ext cx="1806934" cy="6453336"/>
          </a:xfrm>
          <a:prstGeom prst="rect">
            <a:avLst/>
          </a:prstGeom>
        </p:spPr>
      </p:pic>
    </p:spTree>
    <p:extLst>
      <p:ext uri="{BB962C8B-B14F-4D97-AF65-F5344CB8AC3E}">
        <p14:creationId xmlns:p14="http://schemas.microsoft.com/office/powerpoint/2010/main" val="4116077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ctrTitle"/>
          </p:nvPr>
        </p:nvSpPr>
        <p:spPr>
          <a:xfrm>
            <a:off x="3376333" y="3645024"/>
            <a:ext cx="5764386" cy="2118097"/>
          </a:xfrm>
          <a:effectLst>
            <a:softEdge rad="635000"/>
          </a:effectLst>
        </p:spPr>
        <p:txBody>
          <a:bodyPr>
            <a:normAutofit fontScale="90000"/>
          </a:bodyPr>
          <a:lstStyle/>
          <a:p>
            <a:pPr algn="l"/>
            <a:r>
              <a:rPr lang="it-IT" sz="18400" dirty="0" smtClean="0">
                <a:solidFill>
                  <a:schemeClr val="accent6">
                    <a:lumMod val="50000"/>
                  </a:schemeClr>
                </a:solidFill>
                <a:effectLst>
                  <a:innerShdw blurRad="114300">
                    <a:prstClr val="black"/>
                  </a:innerShdw>
                </a:effectLst>
                <a:latin typeface="LeviReBrushed" pitchFamily="2" charset="0"/>
              </a:rPr>
              <a:t>AMEN</a:t>
            </a:r>
            <a:endParaRPr lang="it-IT" dirty="0">
              <a:solidFill>
                <a:schemeClr val="accent6">
                  <a:lumMod val="50000"/>
                </a:schemeClr>
              </a:solidFill>
              <a:effectLst>
                <a:innerShdw blurRad="114300">
                  <a:prstClr val="black"/>
                </a:innerShdw>
              </a:effectLst>
              <a:latin typeface="LeviReBrushed" pitchFamily="2" charset="0"/>
            </a:endParaRPr>
          </a:p>
        </p:txBody>
      </p:sp>
    </p:spTree>
    <p:extLst>
      <p:ext uri="{BB962C8B-B14F-4D97-AF65-F5344CB8AC3E}">
        <p14:creationId xmlns:p14="http://schemas.microsoft.com/office/powerpoint/2010/main" val="3667125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19672" y="548680"/>
            <a:ext cx="7344816" cy="6001643"/>
          </a:xfrm>
          <a:prstGeom prst="rect">
            <a:avLst/>
          </a:prstGeom>
        </p:spPr>
        <p:txBody>
          <a:bodyPr wrap="square">
            <a:spAutoFit/>
          </a:bodyPr>
          <a:lstStyle/>
          <a:p>
            <a:r>
              <a:rPr lang="it-IT" sz="2400" b="1" dirty="0">
                <a:solidFill>
                  <a:schemeClr val="bg2">
                    <a:lumMod val="25000"/>
                  </a:schemeClr>
                </a:solidFill>
              </a:rPr>
              <a:t>Io credo in Dio, Padre onnipotente, </a:t>
            </a:r>
            <a:endParaRPr lang="it-IT" sz="2400" dirty="0">
              <a:solidFill>
                <a:schemeClr val="bg2">
                  <a:lumMod val="25000"/>
                </a:schemeClr>
              </a:solidFill>
            </a:endParaRPr>
          </a:p>
          <a:p>
            <a:r>
              <a:rPr lang="it-IT" sz="2400" b="1" dirty="0">
                <a:solidFill>
                  <a:schemeClr val="bg2">
                    <a:lumMod val="25000"/>
                  </a:schemeClr>
                </a:solidFill>
              </a:rPr>
              <a:t>creatore del cielo e della terra; </a:t>
            </a:r>
            <a:endParaRPr lang="it-IT" sz="2400" dirty="0">
              <a:solidFill>
                <a:schemeClr val="bg2">
                  <a:lumMod val="25000"/>
                </a:schemeClr>
              </a:solidFill>
            </a:endParaRPr>
          </a:p>
          <a:p>
            <a:r>
              <a:rPr lang="it-IT" sz="2400" b="1" dirty="0">
                <a:solidFill>
                  <a:schemeClr val="bg2">
                    <a:lumMod val="25000"/>
                  </a:schemeClr>
                </a:solidFill>
              </a:rPr>
              <a:t>e in Gesù Cristo, suo unico Figlio, </a:t>
            </a:r>
            <a:endParaRPr lang="it-IT" sz="2400" dirty="0">
              <a:solidFill>
                <a:schemeClr val="bg2">
                  <a:lumMod val="25000"/>
                </a:schemeClr>
              </a:solidFill>
            </a:endParaRPr>
          </a:p>
          <a:p>
            <a:r>
              <a:rPr lang="it-IT" sz="2400" b="1" dirty="0">
                <a:solidFill>
                  <a:schemeClr val="bg2">
                    <a:lumMod val="25000"/>
                  </a:schemeClr>
                </a:solidFill>
              </a:rPr>
              <a:t>nostro Signore, il quale fu concepito di Spirito Santo, </a:t>
            </a:r>
            <a:endParaRPr lang="it-IT" sz="2400" dirty="0">
              <a:solidFill>
                <a:schemeClr val="bg2">
                  <a:lumMod val="25000"/>
                </a:schemeClr>
              </a:solidFill>
            </a:endParaRPr>
          </a:p>
          <a:p>
            <a:r>
              <a:rPr lang="it-IT" sz="2400" b="1" dirty="0">
                <a:solidFill>
                  <a:schemeClr val="bg2">
                    <a:lumMod val="25000"/>
                  </a:schemeClr>
                </a:solidFill>
              </a:rPr>
              <a:t>nacque da Maria Vergine, patì sotto Ponzio Pilato, </a:t>
            </a:r>
            <a:endParaRPr lang="it-IT" sz="2400" dirty="0">
              <a:solidFill>
                <a:schemeClr val="bg2">
                  <a:lumMod val="25000"/>
                </a:schemeClr>
              </a:solidFill>
            </a:endParaRPr>
          </a:p>
          <a:p>
            <a:r>
              <a:rPr lang="it-IT" sz="2400" b="1" dirty="0">
                <a:solidFill>
                  <a:schemeClr val="bg2">
                    <a:lumMod val="25000"/>
                  </a:schemeClr>
                </a:solidFill>
              </a:rPr>
              <a:t>fu crocifisso, morì e fu sepolto; </a:t>
            </a:r>
            <a:endParaRPr lang="it-IT" sz="2400" dirty="0">
              <a:solidFill>
                <a:schemeClr val="bg2">
                  <a:lumMod val="25000"/>
                </a:schemeClr>
              </a:solidFill>
            </a:endParaRPr>
          </a:p>
          <a:p>
            <a:r>
              <a:rPr lang="it-IT" sz="2400" b="1" dirty="0">
                <a:solidFill>
                  <a:schemeClr val="bg2">
                    <a:lumMod val="25000"/>
                  </a:schemeClr>
                </a:solidFill>
              </a:rPr>
              <a:t>discese agli inferi; </a:t>
            </a:r>
            <a:endParaRPr lang="it-IT" sz="2400" dirty="0">
              <a:solidFill>
                <a:schemeClr val="bg2">
                  <a:lumMod val="25000"/>
                </a:schemeClr>
              </a:solidFill>
            </a:endParaRPr>
          </a:p>
          <a:p>
            <a:r>
              <a:rPr lang="it-IT" sz="2400" b="1" dirty="0">
                <a:solidFill>
                  <a:schemeClr val="bg2">
                    <a:lumMod val="25000"/>
                  </a:schemeClr>
                </a:solidFill>
              </a:rPr>
              <a:t>il terzo giorno risuscitò da morte; </a:t>
            </a:r>
            <a:endParaRPr lang="it-IT" sz="2400" dirty="0">
              <a:solidFill>
                <a:schemeClr val="bg2">
                  <a:lumMod val="25000"/>
                </a:schemeClr>
              </a:solidFill>
            </a:endParaRPr>
          </a:p>
          <a:p>
            <a:r>
              <a:rPr lang="it-IT" sz="2400" b="1" dirty="0">
                <a:solidFill>
                  <a:schemeClr val="bg2">
                    <a:lumMod val="25000"/>
                  </a:schemeClr>
                </a:solidFill>
              </a:rPr>
              <a:t>salì al cielo, siede alla destra di Dio Padre onnipotente; </a:t>
            </a:r>
            <a:endParaRPr lang="it-IT" sz="2400" dirty="0">
              <a:solidFill>
                <a:schemeClr val="bg2">
                  <a:lumMod val="25000"/>
                </a:schemeClr>
              </a:solidFill>
            </a:endParaRPr>
          </a:p>
          <a:p>
            <a:r>
              <a:rPr lang="it-IT" sz="2400" b="1" dirty="0">
                <a:solidFill>
                  <a:schemeClr val="bg2">
                    <a:lumMod val="25000"/>
                  </a:schemeClr>
                </a:solidFill>
              </a:rPr>
              <a:t>di là verrà a giudicare i vivi e i morti.</a:t>
            </a:r>
            <a:br>
              <a:rPr lang="it-IT" sz="2400" b="1" dirty="0">
                <a:solidFill>
                  <a:schemeClr val="bg2">
                    <a:lumMod val="25000"/>
                  </a:schemeClr>
                </a:solidFill>
              </a:rPr>
            </a:br>
            <a:r>
              <a:rPr lang="it-IT" sz="2400" b="1" dirty="0">
                <a:solidFill>
                  <a:schemeClr val="bg2">
                    <a:lumMod val="25000"/>
                  </a:schemeClr>
                </a:solidFill>
              </a:rPr>
              <a:t>Credo nello Spirito Santo, </a:t>
            </a:r>
            <a:endParaRPr lang="it-IT" sz="2400" dirty="0">
              <a:solidFill>
                <a:schemeClr val="bg2">
                  <a:lumMod val="25000"/>
                </a:schemeClr>
              </a:solidFill>
            </a:endParaRPr>
          </a:p>
          <a:p>
            <a:r>
              <a:rPr lang="it-IT" sz="2400" b="1" dirty="0">
                <a:solidFill>
                  <a:schemeClr val="bg2">
                    <a:lumMod val="25000"/>
                  </a:schemeClr>
                </a:solidFill>
              </a:rPr>
              <a:t>la santa Chiesa cattolica, la comunione dei santi, </a:t>
            </a:r>
            <a:endParaRPr lang="it-IT" sz="2400" dirty="0">
              <a:solidFill>
                <a:schemeClr val="bg2">
                  <a:lumMod val="25000"/>
                </a:schemeClr>
              </a:solidFill>
            </a:endParaRPr>
          </a:p>
          <a:p>
            <a:r>
              <a:rPr lang="it-IT" sz="2400" b="1" dirty="0">
                <a:solidFill>
                  <a:schemeClr val="bg2">
                    <a:lumMod val="25000"/>
                  </a:schemeClr>
                </a:solidFill>
              </a:rPr>
              <a:t>la remissione dei peccati, </a:t>
            </a:r>
            <a:endParaRPr lang="it-IT" sz="2400" dirty="0">
              <a:solidFill>
                <a:schemeClr val="bg2">
                  <a:lumMod val="25000"/>
                </a:schemeClr>
              </a:solidFill>
            </a:endParaRPr>
          </a:p>
          <a:p>
            <a:r>
              <a:rPr lang="it-IT" sz="2400" b="1" dirty="0">
                <a:solidFill>
                  <a:schemeClr val="bg2">
                    <a:lumMod val="25000"/>
                  </a:schemeClr>
                </a:solidFill>
              </a:rPr>
              <a:t>la risurrezione della carne, </a:t>
            </a:r>
            <a:endParaRPr lang="it-IT" sz="2400" dirty="0">
              <a:solidFill>
                <a:schemeClr val="bg2">
                  <a:lumMod val="25000"/>
                </a:schemeClr>
              </a:solidFill>
            </a:endParaRPr>
          </a:p>
          <a:p>
            <a:r>
              <a:rPr lang="it-IT" sz="2400" b="1" dirty="0">
                <a:solidFill>
                  <a:schemeClr val="bg2">
                    <a:lumMod val="25000"/>
                  </a:schemeClr>
                </a:solidFill>
              </a:rPr>
              <a:t>la vita eterna. </a:t>
            </a:r>
            <a:endParaRPr lang="it-IT" sz="2400" b="1" dirty="0" smtClean="0">
              <a:solidFill>
                <a:schemeClr val="bg2">
                  <a:lumMod val="25000"/>
                </a:schemeClr>
              </a:solidFill>
            </a:endParaRPr>
          </a:p>
          <a:p>
            <a:r>
              <a:rPr lang="it-IT" sz="2400" b="1" dirty="0" smtClean="0">
                <a:solidFill>
                  <a:schemeClr val="bg2">
                    <a:lumMod val="25000"/>
                  </a:schemeClr>
                </a:solidFill>
                <a:effectLst/>
              </a:rPr>
              <a:t>Amen.</a:t>
            </a:r>
            <a:endParaRPr lang="it-IT" sz="2400" dirty="0">
              <a:solidFill>
                <a:schemeClr val="bg2">
                  <a:lumMod val="25000"/>
                </a:schemeClr>
              </a:solidFill>
              <a:effectLst/>
            </a:endParaRPr>
          </a:p>
        </p:txBody>
      </p:sp>
    </p:spTree>
    <p:extLst>
      <p:ext uri="{BB962C8B-B14F-4D97-AF65-F5344CB8AC3E}">
        <p14:creationId xmlns:p14="http://schemas.microsoft.com/office/powerpoint/2010/main" val="40388101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40266"/>
            <a:ext cx="4752528" cy="6440643"/>
          </a:xfrm>
          <a:prstGeom prst="rect">
            <a:avLst/>
          </a:prstGeom>
          <a:ln>
            <a:noFill/>
          </a:ln>
          <a:effectLst>
            <a:outerShdw blurRad="190500" algn="tl" rotWithShape="0">
              <a:srgbClr val="000000">
                <a:alpha val="70000"/>
              </a:srgbClr>
            </a:outerShdw>
          </a:effectLst>
        </p:spPr>
      </p:pic>
      <p:sp>
        <p:nvSpPr>
          <p:cNvPr id="3" name="CasellaDiTesto 2"/>
          <p:cNvSpPr txBox="1"/>
          <p:nvPr/>
        </p:nvSpPr>
        <p:spPr>
          <a:xfrm>
            <a:off x="12193" y="6311577"/>
            <a:ext cx="1800200" cy="369332"/>
          </a:xfrm>
          <a:prstGeom prst="rect">
            <a:avLst/>
          </a:prstGeom>
          <a:noFill/>
        </p:spPr>
        <p:txBody>
          <a:bodyPr wrap="square" rtlCol="0">
            <a:spAutoFit/>
          </a:bodyPr>
          <a:lstStyle/>
          <a:p>
            <a:r>
              <a:rPr lang="it-IT" dirty="0" smtClean="0"/>
              <a:t>Concilio di Nicea</a:t>
            </a:r>
            <a:endParaRPr lang="it-IT" dirty="0"/>
          </a:p>
        </p:txBody>
      </p:sp>
    </p:spTree>
    <p:extLst>
      <p:ext uri="{BB962C8B-B14F-4D97-AF65-F5344CB8AC3E}">
        <p14:creationId xmlns:p14="http://schemas.microsoft.com/office/powerpoint/2010/main" val="34157225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877272"/>
            <a:ext cx="2085892" cy="769441"/>
          </a:xfrm>
          <a:prstGeom prst="rect">
            <a:avLst/>
          </a:prstGeom>
        </p:spPr>
        <p:txBody>
          <a:bodyPr wrap="none">
            <a:spAutoFit/>
          </a:bodyPr>
          <a:lstStyle/>
          <a:p>
            <a:r>
              <a:rPr lang="it-IT" sz="4400" b="1" dirty="0">
                <a:solidFill>
                  <a:schemeClr val="accent6">
                    <a:lumMod val="20000"/>
                    <a:lumOff val="80000"/>
                  </a:schemeClr>
                </a:solidFill>
              </a:rPr>
              <a:t>Io </a:t>
            </a:r>
            <a:r>
              <a:rPr lang="it-IT" sz="4400" b="1" dirty="0" smtClean="0">
                <a:solidFill>
                  <a:schemeClr val="accent6">
                    <a:lumMod val="20000"/>
                    <a:lumOff val="80000"/>
                  </a:schemeClr>
                </a:solidFill>
              </a:rPr>
              <a:t>credo</a:t>
            </a:r>
            <a:endParaRPr lang="it-IT" sz="4400" dirty="0">
              <a:solidFill>
                <a:schemeClr val="accent6">
                  <a:lumMod val="20000"/>
                  <a:lumOff val="80000"/>
                </a:schemeClr>
              </a:solidFill>
            </a:endParaRPr>
          </a:p>
        </p:txBody>
      </p:sp>
      <p:sp>
        <p:nvSpPr>
          <p:cNvPr id="3" name="Rettangolo 2"/>
          <p:cNvSpPr/>
          <p:nvPr/>
        </p:nvSpPr>
        <p:spPr>
          <a:xfrm>
            <a:off x="258960" y="188640"/>
            <a:ext cx="8633519" cy="1646605"/>
          </a:xfrm>
          <a:prstGeom prst="rect">
            <a:avLst/>
          </a:prstGeom>
        </p:spPr>
        <p:txBody>
          <a:bodyPr wrap="square">
            <a:spAutoFit/>
          </a:bodyPr>
          <a:lstStyle/>
          <a:p>
            <a:r>
              <a:rPr lang="it-IT" sz="2400" dirty="0"/>
              <a:t>Le parole “io credo” </a:t>
            </a:r>
            <a:r>
              <a:rPr lang="it-IT" sz="2400" dirty="0" smtClean="0"/>
              <a:t>significano: </a:t>
            </a:r>
            <a:r>
              <a:rPr lang="it-IT" sz="2400" b="1" i="1" dirty="0" smtClean="0">
                <a:solidFill>
                  <a:schemeClr val="bg2">
                    <a:lumMod val="25000"/>
                  </a:schemeClr>
                </a:solidFill>
              </a:rPr>
              <a:t>MI FIDO …</a:t>
            </a:r>
          </a:p>
          <a:p>
            <a:pPr lvl="1"/>
            <a:r>
              <a:rPr lang="it-IT" sz="2400" b="1" i="1" dirty="0" smtClean="0">
                <a:solidFill>
                  <a:schemeClr val="bg2">
                    <a:lumMod val="25000"/>
                  </a:schemeClr>
                </a:solidFill>
              </a:rPr>
              <a:t>… mi </a:t>
            </a:r>
            <a:r>
              <a:rPr lang="it-IT" sz="2400" b="1" i="1" dirty="0">
                <a:solidFill>
                  <a:schemeClr val="bg2">
                    <a:lumMod val="25000"/>
                  </a:schemeClr>
                </a:solidFill>
              </a:rPr>
              <a:t>fido di Dio che si è manifestato agli </a:t>
            </a:r>
            <a:r>
              <a:rPr lang="it-IT" sz="2400" b="1" i="1" dirty="0" smtClean="0">
                <a:solidFill>
                  <a:schemeClr val="bg2">
                    <a:lumMod val="25000"/>
                  </a:schemeClr>
                </a:solidFill>
              </a:rPr>
              <a:t>uomini,</a:t>
            </a:r>
          </a:p>
          <a:p>
            <a:pPr lvl="1"/>
            <a:r>
              <a:rPr lang="it-IT" sz="2400" b="1" i="1" dirty="0" smtClean="0">
                <a:solidFill>
                  <a:schemeClr val="bg2">
                    <a:lumMod val="25000"/>
                  </a:schemeClr>
                </a:solidFill>
              </a:rPr>
              <a:t>che si è rivelato per </a:t>
            </a:r>
            <a:r>
              <a:rPr lang="it-IT" sz="2400" b="1" i="1" dirty="0">
                <a:solidFill>
                  <a:schemeClr val="bg2">
                    <a:lumMod val="25000"/>
                  </a:schemeClr>
                </a:solidFill>
              </a:rPr>
              <a:t>mezzo del suo Figlio, Gesù Cristo</a:t>
            </a:r>
            <a:r>
              <a:rPr lang="it-IT" sz="2400" b="1" i="1" dirty="0" smtClean="0"/>
              <a:t>.</a:t>
            </a:r>
          </a:p>
          <a:p>
            <a:pPr>
              <a:spcBef>
                <a:spcPts val="600"/>
              </a:spcBef>
            </a:pPr>
            <a:r>
              <a:rPr lang="it-IT" sz="2400" dirty="0" smtClean="0"/>
              <a:t>È la risposta positiva dell’uomo all’iniziativa di Dio che si è rivelato.</a:t>
            </a:r>
            <a:endParaRPr lang="it-IT" sz="2400" dirty="0"/>
          </a:p>
        </p:txBody>
      </p:sp>
      <p:sp>
        <p:nvSpPr>
          <p:cNvPr id="4" name="Rettangolo 3"/>
          <p:cNvSpPr/>
          <p:nvPr/>
        </p:nvSpPr>
        <p:spPr>
          <a:xfrm>
            <a:off x="4941085" y="3342373"/>
            <a:ext cx="3816425" cy="2042097"/>
          </a:xfrm>
          <a:prstGeom prst="rect">
            <a:avLst/>
          </a:prstGeom>
        </p:spPr>
        <p:txBody>
          <a:bodyPr wrap="square">
            <a:spAutoFit/>
          </a:bodyPr>
          <a:lstStyle/>
          <a:p>
            <a:pPr>
              <a:lnSpc>
                <a:spcPct val="90000"/>
              </a:lnSpc>
            </a:pPr>
            <a:r>
              <a:rPr lang="it-IT" sz="2800" dirty="0" smtClean="0">
                <a:latin typeface="Vijaya" pitchFamily="34" charset="0"/>
                <a:cs typeface="Vijaya" pitchFamily="34" charset="0"/>
              </a:rPr>
              <a:t>La </a:t>
            </a:r>
            <a:r>
              <a:rPr lang="it-IT" sz="2800" dirty="0">
                <a:latin typeface="Vijaya" pitchFamily="34" charset="0"/>
                <a:cs typeface="Vijaya" pitchFamily="34" charset="0"/>
              </a:rPr>
              <a:t>fede è fondamento di ciò che si spera e prova di ciò che non si vede. </a:t>
            </a:r>
            <a:r>
              <a:rPr lang="it-IT" sz="2800" dirty="0" smtClean="0">
                <a:latin typeface="Vijaya" pitchFamily="34" charset="0"/>
                <a:cs typeface="Vijaya" pitchFamily="34" charset="0"/>
              </a:rPr>
              <a:t>Per </a:t>
            </a:r>
            <a:r>
              <a:rPr lang="it-IT" sz="2800" dirty="0">
                <a:latin typeface="Vijaya" pitchFamily="34" charset="0"/>
                <a:cs typeface="Vijaya" pitchFamily="34" charset="0"/>
              </a:rPr>
              <a:t>questa fede i nostri antenati sono stati approvati da Dio</a:t>
            </a:r>
            <a:r>
              <a:rPr lang="it-IT" sz="2800" dirty="0" smtClean="0">
                <a:latin typeface="Vijaya" pitchFamily="34" charset="0"/>
                <a:cs typeface="Vijaya" pitchFamily="34" charset="0"/>
              </a:rPr>
              <a:t>. </a:t>
            </a:r>
            <a:r>
              <a:rPr lang="it-IT" dirty="0" smtClean="0"/>
              <a:t>[</a:t>
            </a:r>
            <a:r>
              <a:rPr lang="it-IT" dirty="0" err="1" smtClean="0"/>
              <a:t>Eb</a:t>
            </a:r>
            <a:r>
              <a:rPr lang="it-IT" dirty="0" smtClean="0"/>
              <a:t> 11,1-2]</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55" y="2060848"/>
            <a:ext cx="4401332" cy="3326788"/>
          </a:xfrm>
          <a:prstGeom prst="rect">
            <a:avLst/>
          </a:prstGeom>
        </p:spPr>
      </p:pic>
    </p:spTree>
    <p:extLst>
      <p:ext uri="{BB962C8B-B14F-4D97-AF65-F5344CB8AC3E}">
        <p14:creationId xmlns:p14="http://schemas.microsoft.com/office/powerpoint/2010/main" val="39629063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877272"/>
            <a:ext cx="1550424" cy="769441"/>
          </a:xfrm>
          <a:prstGeom prst="rect">
            <a:avLst/>
          </a:prstGeom>
        </p:spPr>
        <p:txBody>
          <a:bodyPr wrap="none">
            <a:spAutoFit/>
          </a:bodyPr>
          <a:lstStyle/>
          <a:p>
            <a:r>
              <a:rPr lang="it-IT" sz="4400" b="1" dirty="0">
                <a:solidFill>
                  <a:schemeClr val="accent6">
                    <a:lumMod val="20000"/>
                    <a:lumOff val="80000"/>
                  </a:schemeClr>
                </a:solidFill>
              </a:rPr>
              <a:t>in </a:t>
            </a:r>
            <a:r>
              <a:rPr lang="it-IT" sz="4400" b="1" dirty="0" smtClean="0">
                <a:solidFill>
                  <a:schemeClr val="accent6">
                    <a:lumMod val="20000"/>
                    <a:lumOff val="80000"/>
                  </a:schemeClr>
                </a:solidFill>
              </a:rPr>
              <a:t>Dio</a:t>
            </a:r>
            <a:endParaRPr lang="it-IT" sz="4400" dirty="0">
              <a:solidFill>
                <a:schemeClr val="accent6">
                  <a:lumMod val="20000"/>
                  <a:lumOff val="80000"/>
                </a:schemeClr>
              </a:solidFill>
            </a:endParaRPr>
          </a:p>
        </p:txBody>
      </p:sp>
      <p:sp>
        <p:nvSpPr>
          <p:cNvPr id="3" name="Rettangolo 2"/>
          <p:cNvSpPr/>
          <p:nvPr/>
        </p:nvSpPr>
        <p:spPr>
          <a:xfrm>
            <a:off x="3347864" y="3244713"/>
            <a:ext cx="5796136" cy="2182136"/>
          </a:xfrm>
          <a:prstGeom prst="rect">
            <a:avLst/>
          </a:prstGeom>
        </p:spPr>
        <p:txBody>
          <a:bodyPr wrap="square">
            <a:spAutoFit/>
          </a:bodyPr>
          <a:lstStyle/>
          <a:p>
            <a:pPr>
              <a:lnSpc>
                <a:spcPct val="80000"/>
              </a:lnSpc>
            </a:pPr>
            <a:r>
              <a:rPr lang="it-IT" sz="2800" dirty="0">
                <a:latin typeface="Vijaya" pitchFamily="34" charset="0"/>
                <a:cs typeface="Vijaya" pitchFamily="34" charset="0"/>
              </a:rPr>
              <a:t>Lo stolto pensa: «Dio non c'è».</a:t>
            </a:r>
            <a:br>
              <a:rPr lang="it-IT" sz="2800" dirty="0">
                <a:latin typeface="Vijaya" pitchFamily="34" charset="0"/>
                <a:cs typeface="Vijaya" pitchFamily="34" charset="0"/>
              </a:rPr>
            </a:br>
            <a:r>
              <a:rPr lang="it-IT" sz="2800" dirty="0">
                <a:latin typeface="Vijaya" pitchFamily="34" charset="0"/>
                <a:cs typeface="Vijaya" pitchFamily="34" charset="0"/>
              </a:rPr>
              <a:t>Sono corrotti, fanno cose abominevoli:</a:t>
            </a:r>
            <a:br>
              <a:rPr lang="it-IT" sz="2800" dirty="0">
                <a:latin typeface="Vijaya" pitchFamily="34" charset="0"/>
                <a:cs typeface="Vijaya" pitchFamily="34" charset="0"/>
              </a:rPr>
            </a:br>
            <a:r>
              <a:rPr lang="it-IT" sz="2800" dirty="0">
                <a:latin typeface="Vijaya" pitchFamily="34" charset="0"/>
                <a:cs typeface="Vijaya" pitchFamily="34" charset="0"/>
              </a:rPr>
              <a:t>non c'è chi agisca bene.</a:t>
            </a:r>
          </a:p>
          <a:p>
            <a:pPr>
              <a:lnSpc>
                <a:spcPct val="80000"/>
              </a:lnSpc>
            </a:pPr>
            <a:r>
              <a:rPr lang="it-IT" sz="2800" dirty="0" smtClean="0">
                <a:latin typeface="Vijaya" pitchFamily="34" charset="0"/>
                <a:cs typeface="Vijaya" pitchFamily="34" charset="0"/>
              </a:rPr>
              <a:t>Il </a:t>
            </a:r>
            <a:r>
              <a:rPr lang="it-IT" sz="2800" dirty="0">
                <a:latin typeface="Vijaya" pitchFamily="34" charset="0"/>
                <a:cs typeface="Vijaya" pitchFamily="34" charset="0"/>
              </a:rPr>
              <a:t>Signore dal cielo si china sui figli dell'uomo</a:t>
            </a:r>
            <a:br>
              <a:rPr lang="it-IT" sz="2800" dirty="0">
                <a:latin typeface="Vijaya" pitchFamily="34" charset="0"/>
                <a:cs typeface="Vijaya" pitchFamily="34" charset="0"/>
              </a:rPr>
            </a:br>
            <a:r>
              <a:rPr lang="it-IT" sz="2800" dirty="0">
                <a:latin typeface="Vijaya" pitchFamily="34" charset="0"/>
                <a:cs typeface="Vijaya" pitchFamily="34" charset="0"/>
              </a:rPr>
              <a:t>per vedere se c'è un uomo saggio,</a:t>
            </a:r>
            <a:br>
              <a:rPr lang="it-IT" sz="2800" dirty="0">
                <a:latin typeface="Vijaya" pitchFamily="34" charset="0"/>
                <a:cs typeface="Vijaya" pitchFamily="34" charset="0"/>
              </a:rPr>
            </a:br>
            <a:r>
              <a:rPr lang="it-IT" sz="2800" dirty="0">
                <a:latin typeface="Vijaya" pitchFamily="34" charset="0"/>
                <a:cs typeface="Vijaya" pitchFamily="34" charset="0"/>
              </a:rPr>
              <a:t>uno che cerchi Dio</a:t>
            </a:r>
            <a:r>
              <a:rPr lang="it-IT" sz="2800" dirty="0" smtClean="0">
                <a:cs typeface="Vijaya" pitchFamily="34" charset="0"/>
              </a:rPr>
              <a:t>. </a:t>
            </a:r>
            <a:r>
              <a:rPr lang="it-IT" dirty="0" smtClean="0">
                <a:cs typeface="Vijaya" pitchFamily="34" charset="0"/>
              </a:rPr>
              <a:t>[Sal 14,1]</a:t>
            </a:r>
            <a:endParaRPr lang="it-IT" dirty="0">
              <a:cs typeface="Vijaya" pitchFamily="34" charset="0"/>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1784" y="2996953"/>
            <a:ext cx="2880320" cy="2429896"/>
          </a:xfrm>
          <a:prstGeom prst="rect">
            <a:avLst/>
          </a:prstGeom>
        </p:spPr>
      </p:pic>
      <p:sp>
        <p:nvSpPr>
          <p:cNvPr id="8" name="CasellaDiTesto 7"/>
          <p:cNvSpPr txBox="1"/>
          <p:nvPr/>
        </p:nvSpPr>
        <p:spPr>
          <a:xfrm>
            <a:off x="251520" y="404664"/>
            <a:ext cx="8496944" cy="1938992"/>
          </a:xfrm>
          <a:prstGeom prst="rect">
            <a:avLst/>
          </a:prstGeom>
          <a:noFill/>
        </p:spPr>
        <p:txBody>
          <a:bodyPr wrap="square" rtlCol="0">
            <a:spAutoFit/>
          </a:bodyPr>
          <a:lstStyle/>
          <a:p>
            <a:r>
              <a:rPr lang="it-IT" sz="2400" dirty="0" smtClean="0"/>
              <a:t>Energia, Forza, Principio non sono capaci di esprimere l’immagine </a:t>
            </a:r>
            <a:r>
              <a:rPr lang="it-IT" sz="2400" b="1" i="1" dirty="0" smtClean="0">
                <a:solidFill>
                  <a:schemeClr val="bg2">
                    <a:lumMod val="25000"/>
                  </a:schemeClr>
                </a:solidFill>
              </a:rPr>
              <a:t>Personale</a:t>
            </a:r>
            <a:r>
              <a:rPr lang="it-IT" sz="2400" dirty="0" smtClean="0"/>
              <a:t> di Dio che è di gran lunga al di sopra della nostra umana debolezza.</a:t>
            </a:r>
          </a:p>
          <a:p>
            <a:r>
              <a:rPr lang="it-IT" sz="2400" b="1" i="1" dirty="0" smtClean="0">
                <a:solidFill>
                  <a:schemeClr val="bg2">
                    <a:lumMod val="25000"/>
                  </a:schemeClr>
                </a:solidFill>
              </a:rPr>
              <a:t>SANTO</a:t>
            </a:r>
            <a:r>
              <a:rPr lang="it-IT" sz="2400" dirty="0" smtClean="0"/>
              <a:t>: totalmente </a:t>
            </a:r>
            <a:r>
              <a:rPr lang="it-IT" sz="2400" b="1" i="1" dirty="0" smtClean="0">
                <a:solidFill>
                  <a:schemeClr val="bg2">
                    <a:lumMod val="25000"/>
                  </a:schemeClr>
                </a:solidFill>
              </a:rPr>
              <a:t>ALTRO</a:t>
            </a:r>
            <a:r>
              <a:rPr lang="it-IT" sz="2400" dirty="0" smtClean="0"/>
              <a:t> rispetto all’uomo, al suo immaginario, al suo pensiero, alla sua vita.</a:t>
            </a:r>
            <a:endParaRPr lang="it-IT" sz="2400" dirty="0"/>
          </a:p>
        </p:txBody>
      </p:sp>
    </p:spTree>
    <p:extLst>
      <p:ext uri="{BB962C8B-B14F-4D97-AF65-F5344CB8AC3E}">
        <p14:creationId xmlns:p14="http://schemas.microsoft.com/office/powerpoint/2010/main" val="33604556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877272"/>
            <a:ext cx="4684809" cy="769441"/>
          </a:xfrm>
          <a:prstGeom prst="rect">
            <a:avLst/>
          </a:prstGeom>
        </p:spPr>
        <p:txBody>
          <a:bodyPr wrap="none">
            <a:spAutoFit/>
          </a:bodyPr>
          <a:lstStyle/>
          <a:p>
            <a:r>
              <a:rPr lang="it-IT" sz="4400" b="1" dirty="0" smtClean="0">
                <a:solidFill>
                  <a:schemeClr val="accent6">
                    <a:lumMod val="20000"/>
                    <a:lumOff val="80000"/>
                  </a:schemeClr>
                </a:solidFill>
              </a:rPr>
              <a:t>Padre onnipotente </a:t>
            </a:r>
            <a:endParaRPr lang="it-IT" sz="4400" dirty="0">
              <a:solidFill>
                <a:schemeClr val="accent6">
                  <a:lumMod val="20000"/>
                  <a:lumOff val="80000"/>
                </a:schemeClr>
              </a:solidFill>
            </a:endParaRPr>
          </a:p>
        </p:txBody>
      </p:sp>
      <p:sp>
        <p:nvSpPr>
          <p:cNvPr id="3" name="Rettangolo 2"/>
          <p:cNvSpPr/>
          <p:nvPr/>
        </p:nvSpPr>
        <p:spPr>
          <a:xfrm>
            <a:off x="3347863" y="2924944"/>
            <a:ext cx="5570401" cy="1148007"/>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Per </a:t>
            </a:r>
            <a:r>
              <a:rPr lang="it-IT" sz="2800" dirty="0">
                <a:latin typeface="Vijaya" pitchFamily="34" charset="0"/>
                <a:cs typeface="Vijaya" pitchFamily="34" charset="0"/>
              </a:rPr>
              <a:t>questo io piego le ginocchia davanti al Padre, </a:t>
            </a:r>
            <a:r>
              <a:rPr lang="it-IT" sz="2800" dirty="0" smtClean="0">
                <a:latin typeface="Vijaya" pitchFamily="34" charset="0"/>
                <a:cs typeface="Vijaya" pitchFamily="34" charset="0"/>
              </a:rPr>
              <a:t>dal </a:t>
            </a:r>
            <a:r>
              <a:rPr lang="it-IT" sz="2800" dirty="0">
                <a:latin typeface="Vijaya" pitchFamily="34" charset="0"/>
                <a:cs typeface="Vijaya" pitchFamily="34" charset="0"/>
              </a:rPr>
              <a:t>quale ha origine ogni discendenza in cielo e sulla </a:t>
            </a:r>
            <a:r>
              <a:rPr lang="it-IT" sz="2800" dirty="0" smtClean="0">
                <a:latin typeface="Vijaya" pitchFamily="34" charset="0"/>
                <a:cs typeface="Vijaya" pitchFamily="34" charset="0"/>
              </a:rPr>
              <a:t>terra </a:t>
            </a:r>
            <a:r>
              <a:rPr lang="it-IT" dirty="0" smtClean="0"/>
              <a:t>[</a:t>
            </a:r>
            <a:r>
              <a:rPr lang="it-IT" dirty="0" err="1" smtClean="0"/>
              <a:t>Ef</a:t>
            </a:r>
            <a:r>
              <a:rPr lang="it-IT" dirty="0" smtClean="0"/>
              <a:t> 3,14-15]</a:t>
            </a:r>
            <a:endParaRPr lang="it-IT" dirty="0"/>
          </a:p>
        </p:txBody>
      </p:sp>
      <p:sp>
        <p:nvSpPr>
          <p:cNvPr id="4" name="Rettangolo 3"/>
          <p:cNvSpPr/>
          <p:nvPr/>
        </p:nvSpPr>
        <p:spPr>
          <a:xfrm>
            <a:off x="3347864" y="4189153"/>
            <a:ext cx="5570401" cy="1148007"/>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Ecco</a:t>
            </a:r>
            <a:r>
              <a:rPr lang="it-IT" sz="2800" dirty="0">
                <a:latin typeface="Vijaya" pitchFamily="34" charset="0"/>
                <a:cs typeface="Vijaya" pitchFamily="34" charset="0"/>
              </a:rPr>
              <a:t>, io sono il Signore, Dio di ogni essere vivente; c'è forse qualcosa di impossibile per me? </a:t>
            </a:r>
            <a:r>
              <a:rPr lang="it-IT" dirty="0" smtClean="0"/>
              <a:t>[</a:t>
            </a:r>
            <a:r>
              <a:rPr lang="it-IT" dirty="0" err="1"/>
              <a:t>Ger</a:t>
            </a:r>
            <a:r>
              <a:rPr lang="it-IT" dirty="0"/>
              <a:t> 32,27 </a:t>
            </a:r>
            <a:r>
              <a:rPr lang="it-IT" dirty="0" smtClean="0"/>
              <a:t>]</a:t>
            </a:r>
            <a:endParaRPr lang="it-IT" dirty="0"/>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7544" y="2179529"/>
            <a:ext cx="2663949" cy="3164044"/>
          </a:xfrm>
          <a:prstGeom prst="rect">
            <a:avLst/>
          </a:prstGeom>
        </p:spPr>
      </p:pic>
      <p:sp>
        <p:nvSpPr>
          <p:cNvPr id="7" name="CasellaDiTesto 6"/>
          <p:cNvSpPr txBox="1"/>
          <p:nvPr/>
        </p:nvSpPr>
        <p:spPr>
          <a:xfrm>
            <a:off x="251520" y="332656"/>
            <a:ext cx="8666744" cy="1754326"/>
          </a:xfrm>
          <a:prstGeom prst="rect">
            <a:avLst/>
          </a:prstGeom>
          <a:noFill/>
        </p:spPr>
        <p:txBody>
          <a:bodyPr wrap="square" rtlCol="0">
            <a:spAutoFit/>
          </a:bodyPr>
          <a:lstStyle/>
          <a:p>
            <a:pPr>
              <a:lnSpc>
                <a:spcPct val="90000"/>
              </a:lnSpc>
            </a:pPr>
            <a:r>
              <a:rPr lang="it-IT" sz="2400" dirty="0" smtClean="0"/>
              <a:t>Cento sono – per altre religioni – i nomi di Dio ma nessun nome rivela il volto autentico di Dio come quello di Padre che in Gesù assume la caratteristica affettuosa e familiare di </a:t>
            </a:r>
            <a:r>
              <a:rPr lang="it-IT" sz="2400" b="1" i="1" dirty="0" smtClean="0">
                <a:solidFill>
                  <a:schemeClr val="bg2">
                    <a:lumMod val="25000"/>
                  </a:schemeClr>
                </a:solidFill>
              </a:rPr>
              <a:t>Abbà</a:t>
            </a:r>
            <a:r>
              <a:rPr lang="it-IT" sz="2400" dirty="0" smtClean="0"/>
              <a:t>.</a:t>
            </a:r>
          </a:p>
          <a:p>
            <a:pPr>
              <a:lnSpc>
                <a:spcPct val="90000"/>
              </a:lnSpc>
            </a:pPr>
            <a:r>
              <a:rPr lang="it-IT" sz="2400" dirty="0" smtClean="0"/>
              <a:t>Così è rivelata la profondità del suo cuore nella dimensione dinamica dell’esercizio della paternità.</a:t>
            </a:r>
            <a:endParaRPr lang="it-IT" sz="2400" dirty="0"/>
          </a:p>
        </p:txBody>
      </p:sp>
    </p:spTree>
    <p:extLst>
      <p:ext uri="{BB962C8B-B14F-4D97-AF65-F5344CB8AC3E}">
        <p14:creationId xmlns:p14="http://schemas.microsoft.com/office/powerpoint/2010/main" val="31663122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877272"/>
            <a:ext cx="7171130" cy="769441"/>
          </a:xfrm>
          <a:prstGeom prst="rect">
            <a:avLst/>
          </a:prstGeom>
        </p:spPr>
        <p:txBody>
          <a:bodyPr wrap="none">
            <a:spAutoFit/>
          </a:bodyPr>
          <a:lstStyle/>
          <a:p>
            <a:r>
              <a:rPr lang="it-IT" sz="4400" b="1" dirty="0" smtClean="0">
                <a:solidFill>
                  <a:schemeClr val="accent6">
                    <a:lumMod val="20000"/>
                    <a:lumOff val="80000"/>
                  </a:schemeClr>
                </a:solidFill>
              </a:rPr>
              <a:t>creatore </a:t>
            </a:r>
            <a:r>
              <a:rPr lang="it-IT" sz="4400" b="1" dirty="0">
                <a:solidFill>
                  <a:schemeClr val="accent6">
                    <a:lumMod val="20000"/>
                    <a:lumOff val="80000"/>
                  </a:schemeClr>
                </a:solidFill>
              </a:rPr>
              <a:t>del cielo e della </a:t>
            </a:r>
            <a:r>
              <a:rPr lang="it-IT" sz="4400" b="1" dirty="0" smtClean="0">
                <a:solidFill>
                  <a:schemeClr val="accent6">
                    <a:lumMod val="20000"/>
                    <a:lumOff val="80000"/>
                  </a:schemeClr>
                </a:solidFill>
              </a:rPr>
              <a:t>terra</a:t>
            </a:r>
            <a:endParaRPr lang="it-IT" sz="4400" b="1" dirty="0">
              <a:solidFill>
                <a:schemeClr val="accent6">
                  <a:lumMod val="20000"/>
                  <a:lumOff val="80000"/>
                </a:schemeClr>
              </a:solidFill>
            </a:endParaRPr>
          </a:p>
        </p:txBody>
      </p:sp>
      <p:pic>
        <p:nvPicPr>
          <p:cNvPr id="1026" name="Picture 2" descr="15 LIVRE D HEURES FRANCISCAIN JOUR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61565" y="2348880"/>
            <a:ext cx="3769868" cy="3018773"/>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4031432" y="2979449"/>
            <a:ext cx="5112568" cy="2382191"/>
          </a:xfrm>
          <a:prstGeom prst="rect">
            <a:avLst/>
          </a:prstGeom>
        </p:spPr>
        <p:txBody>
          <a:bodyPr wrap="square">
            <a:spAutoFit/>
          </a:bodyPr>
          <a:lstStyle/>
          <a:p>
            <a:pPr>
              <a:lnSpc>
                <a:spcPct val="80000"/>
              </a:lnSpc>
            </a:pPr>
            <a:r>
              <a:rPr lang="it-IT" sz="2800" dirty="0" smtClean="0">
                <a:latin typeface="Vijaya" pitchFamily="34" charset="0"/>
                <a:cs typeface="Vijaya" pitchFamily="34" charset="0"/>
              </a:rPr>
              <a:t>Perché </a:t>
            </a:r>
            <a:r>
              <a:rPr lang="it-IT" sz="2800" dirty="0">
                <a:latin typeface="Vijaya" pitchFamily="34" charset="0"/>
                <a:cs typeface="Vijaya" pitchFamily="34" charset="0"/>
              </a:rPr>
              <a:t>grande Dio è il Signore,</a:t>
            </a:r>
            <a:br>
              <a:rPr lang="it-IT" sz="2800" dirty="0">
                <a:latin typeface="Vijaya" pitchFamily="34" charset="0"/>
                <a:cs typeface="Vijaya" pitchFamily="34" charset="0"/>
              </a:rPr>
            </a:br>
            <a:r>
              <a:rPr lang="it-IT" sz="2800" dirty="0">
                <a:latin typeface="Vijaya" pitchFamily="34" charset="0"/>
                <a:cs typeface="Vijaya" pitchFamily="34" charset="0"/>
              </a:rPr>
              <a:t>grande re sopra tutti gli </a:t>
            </a:r>
            <a:r>
              <a:rPr lang="it-IT" sz="2800" dirty="0" err="1">
                <a:latin typeface="Vijaya" pitchFamily="34" charset="0"/>
                <a:cs typeface="Vijaya" pitchFamily="34" charset="0"/>
              </a:rPr>
              <a:t>dèi</a:t>
            </a:r>
            <a:r>
              <a:rPr lang="it-IT" sz="2800" dirty="0">
                <a:latin typeface="Vijaya" pitchFamily="34" charset="0"/>
                <a:cs typeface="Vijaya" pitchFamily="34" charset="0"/>
              </a:rPr>
              <a:t>.</a:t>
            </a:r>
          </a:p>
          <a:p>
            <a:pPr>
              <a:lnSpc>
                <a:spcPct val="80000"/>
              </a:lnSpc>
            </a:pPr>
            <a:r>
              <a:rPr lang="it-IT" sz="2800" dirty="0" smtClean="0">
                <a:latin typeface="Vijaya" pitchFamily="34" charset="0"/>
                <a:cs typeface="Vijaya" pitchFamily="34" charset="0"/>
              </a:rPr>
              <a:t>Nella </a:t>
            </a:r>
            <a:r>
              <a:rPr lang="it-IT" sz="2800" dirty="0">
                <a:latin typeface="Vijaya" pitchFamily="34" charset="0"/>
                <a:cs typeface="Vijaya" pitchFamily="34" charset="0"/>
              </a:rPr>
              <a:t>sua mano sono gli abissi della terra,</a:t>
            </a:r>
            <a:br>
              <a:rPr lang="it-IT" sz="2800" dirty="0">
                <a:latin typeface="Vijaya" pitchFamily="34" charset="0"/>
                <a:cs typeface="Vijaya" pitchFamily="34" charset="0"/>
              </a:rPr>
            </a:br>
            <a:r>
              <a:rPr lang="it-IT" sz="2800" dirty="0">
                <a:latin typeface="Vijaya" pitchFamily="34" charset="0"/>
                <a:cs typeface="Vijaya" pitchFamily="34" charset="0"/>
              </a:rPr>
              <a:t>sono sue le vette dei monti.</a:t>
            </a:r>
          </a:p>
          <a:p>
            <a:pPr>
              <a:lnSpc>
                <a:spcPct val="80000"/>
              </a:lnSpc>
            </a:pPr>
            <a:r>
              <a:rPr lang="it-IT" sz="2800" dirty="0" smtClean="0">
                <a:latin typeface="Vijaya" pitchFamily="34" charset="0"/>
                <a:cs typeface="Vijaya" pitchFamily="34" charset="0"/>
              </a:rPr>
              <a:t>Suo </a:t>
            </a:r>
            <a:r>
              <a:rPr lang="it-IT" sz="2800" dirty="0">
                <a:latin typeface="Vijaya" pitchFamily="34" charset="0"/>
                <a:cs typeface="Vijaya" pitchFamily="34" charset="0"/>
              </a:rPr>
              <a:t>è il mare, è lui che l'ha fatto;</a:t>
            </a:r>
            <a:br>
              <a:rPr lang="it-IT" sz="2800" dirty="0">
                <a:latin typeface="Vijaya" pitchFamily="34" charset="0"/>
                <a:cs typeface="Vijaya" pitchFamily="34" charset="0"/>
              </a:rPr>
            </a:br>
            <a:r>
              <a:rPr lang="it-IT" sz="2800" dirty="0">
                <a:latin typeface="Vijaya" pitchFamily="34" charset="0"/>
                <a:cs typeface="Vijaya" pitchFamily="34" charset="0"/>
              </a:rPr>
              <a:t>le sue mani hanno plasmato la terra</a:t>
            </a:r>
            <a:r>
              <a:rPr lang="it-IT" sz="2800" dirty="0" smtClean="0">
                <a:latin typeface="Vijaya" pitchFamily="34" charset="0"/>
                <a:cs typeface="Vijaya" pitchFamily="34" charset="0"/>
              </a:rPr>
              <a:t>. </a:t>
            </a:r>
            <a:r>
              <a:rPr lang="it-IT" dirty="0" smtClean="0"/>
              <a:t>[Sal 95,3-5]</a:t>
            </a:r>
            <a:endParaRPr lang="it-IT" dirty="0"/>
          </a:p>
        </p:txBody>
      </p:sp>
      <p:sp>
        <p:nvSpPr>
          <p:cNvPr id="6" name="CasellaDiTesto 5"/>
          <p:cNvSpPr txBox="1"/>
          <p:nvPr/>
        </p:nvSpPr>
        <p:spPr>
          <a:xfrm>
            <a:off x="261565" y="332656"/>
            <a:ext cx="8486899" cy="1938992"/>
          </a:xfrm>
          <a:prstGeom prst="rect">
            <a:avLst/>
          </a:prstGeom>
          <a:noFill/>
        </p:spPr>
        <p:txBody>
          <a:bodyPr wrap="square" rtlCol="0">
            <a:spAutoFit/>
          </a:bodyPr>
          <a:lstStyle/>
          <a:p>
            <a:r>
              <a:rPr lang="it-IT" sz="2400" dirty="0" smtClean="0"/>
              <a:t>La Bibbia inizia con il racconto della creazione, atto primo della rivelazione di Dio, </a:t>
            </a:r>
            <a:r>
              <a:rPr lang="it-IT" sz="2400" b="1" i="1" dirty="0" smtClean="0">
                <a:solidFill>
                  <a:schemeClr val="bg2">
                    <a:lumMod val="25000"/>
                  </a:schemeClr>
                </a:solidFill>
              </a:rPr>
              <a:t>atto d’amore che dà vita</a:t>
            </a:r>
            <a:r>
              <a:rPr lang="it-IT" sz="2400" dirty="0" smtClean="0"/>
              <a:t>.</a:t>
            </a:r>
          </a:p>
          <a:p>
            <a:r>
              <a:rPr lang="it-IT" sz="2400" dirty="0" smtClean="0"/>
              <a:t>Atto d’amore del Padre che guarda al futuro e costruisce la storia.</a:t>
            </a:r>
          </a:p>
          <a:p>
            <a:r>
              <a:rPr lang="it-IT" sz="2400" dirty="0" smtClean="0"/>
              <a:t>Più che nel passato </a:t>
            </a:r>
            <a:r>
              <a:rPr lang="it-IT" sz="2400" i="1" dirty="0" smtClean="0">
                <a:solidFill>
                  <a:schemeClr val="bg2">
                    <a:lumMod val="25000"/>
                  </a:schemeClr>
                </a:solidFill>
              </a:rPr>
              <a:t>è nell’avvenire che si scopre l’opera creativa di Dio</a:t>
            </a:r>
            <a:r>
              <a:rPr lang="it-IT" sz="2400" dirty="0" smtClean="0"/>
              <a:t> fondata sull’amore e dunque liberante.</a:t>
            </a:r>
            <a:endParaRPr lang="it-IT" sz="2400" dirty="0"/>
          </a:p>
        </p:txBody>
      </p:sp>
    </p:spTree>
    <p:extLst>
      <p:ext uri="{BB962C8B-B14F-4D97-AF65-F5344CB8AC3E}">
        <p14:creationId xmlns:p14="http://schemas.microsoft.com/office/powerpoint/2010/main" val="16255421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64704"/>
            <a:ext cx="6624736" cy="4703562"/>
          </a:xfrm>
          <a:prstGeom prst="rect">
            <a:avLst/>
          </a:prstGeom>
        </p:spPr>
      </p:pic>
    </p:spTree>
    <p:extLst>
      <p:ext uri="{BB962C8B-B14F-4D97-AF65-F5344CB8AC3E}">
        <p14:creationId xmlns:p14="http://schemas.microsoft.com/office/powerpoint/2010/main" val="10732927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mposi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0</TotalTime>
  <Words>2310</Words>
  <Application>Microsoft Office PowerPoint</Application>
  <PresentationFormat>Presentazione su schermo (4:3)</PresentationFormat>
  <Paragraphs>99</Paragraphs>
  <Slides>28</Slides>
  <Notes>0</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Terra</vt:lpstr>
      <vt:lpstr>Presentazione standard di PowerPoint</vt:lpstr>
      <vt:lpstr>CREDO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2013-03-28T06:38:25Z</dcterms:created>
  <dcterms:modified xsi:type="dcterms:W3CDTF">2013-03-30T19:32:56Z</dcterms:modified>
</cp:coreProperties>
</file>